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7" r:id="rId2"/>
    <p:sldMasterId id="2147483731" r:id="rId3"/>
  </p:sldMasterIdLst>
  <p:notesMasterIdLst>
    <p:notesMasterId r:id="rId33"/>
  </p:notesMasterIdLst>
  <p:handoutMasterIdLst>
    <p:handoutMasterId r:id="rId34"/>
  </p:handoutMasterIdLst>
  <p:sldIdLst>
    <p:sldId id="396" r:id="rId4"/>
    <p:sldId id="397" r:id="rId5"/>
    <p:sldId id="460" r:id="rId6"/>
    <p:sldId id="373" r:id="rId7"/>
    <p:sldId id="461" r:id="rId8"/>
    <p:sldId id="375" r:id="rId9"/>
    <p:sldId id="376" r:id="rId10"/>
    <p:sldId id="398" r:id="rId11"/>
    <p:sldId id="399" r:id="rId12"/>
    <p:sldId id="380" r:id="rId13"/>
    <p:sldId id="258" r:id="rId14"/>
    <p:sldId id="400" r:id="rId15"/>
    <p:sldId id="401" r:id="rId16"/>
    <p:sldId id="383" r:id="rId17"/>
    <p:sldId id="402" r:id="rId18"/>
    <p:sldId id="403" r:id="rId19"/>
    <p:sldId id="386" r:id="rId20"/>
    <p:sldId id="404" r:id="rId21"/>
    <p:sldId id="405" r:id="rId22"/>
    <p:sldId id="389" r:id="rId23"/>
    <p:sldId id="406" r:id="rId24"/>
    <p:sldId id="378" r:id="rId25"/>
    <p:sldId id="391" r:id="rId26"/>
    <p:sldId id="265" r:id="rId27"/>
    <p:sldId id="423" r:id="rId28"/>
    <p:sldId id="316" r:id="rId29"/>
    <p:sldId id="450" r:id="rId30"/>
    <p:sldId id="393" r:id="rId31"/>
    <p:sldId id="459" r:id="rId32"/>
  </p:sldIdLst>
  <p:sldSz cx="12192000" cy="6858000"/>
  <p:notesSz cx="6794500" cy="99314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B40"/>
    <a:srgbClr val="A5A5A5"/>
    <a:srgbClr val="007681"/>
    <a:srgbClr val="D49200"/>
    <a:srgbClr val="509E2F"/>
    <a:srgbClr val="FFFFFF"/>
    <a:srgbClr val="5DAD9D"/>
    <a:srgbClr val="AAD266"/>
    <a:srgbClr val="22C3F3"/>
    <a:srgbClr val="8CA2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62618" autoAdjust="0"/>
  </p:normalViewPr>
  <p:slideViewPr>
    <p:cSldViewPr snapToGrid="0">
      <p:cViewPr varScale="1">
        <p:scale>
          <a:sx n="59" d="100"/>
          <a:sy n="59" d="100"/>
        </p:scale>
        <p:origin x="1980" y="4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813" cy="498475"/>
          </a:xfrm>
          <a:prstGeom prst="rect">
            <a:avLst/>
          </a:prstGeom>
        </p:spPr>
        <p:txBody>
          <a:bodyPr vert="horz" lIns="91432" tIns="45715" rIns="91432" bIns="45715" rtlCol="0"/>
          <a:lstStyle>
            <a:lvl1pPr algn="l">
              <a:defRPr sz="1200"/>
            </a:lvl1pPr>
          </a:lstStyle>
          <a:p>
            <a:endParaRPr lang="sv-SE"/>
          </a:p>
        </p:txBody>
      </p:sp>
      <p:sp>
        <p:nvSpPr>
          <p:cNvPr id="3" name="Date Placeholder 2"/>
          <p:cNvSpPr>
            <a:spLocks noGrp="1"/>
          </p:cNvSpPr>
          <p:nvPr>
            <p:ph type="dt" sz="quarter" idx="1"/>
          </p:nvPr>
        </p:nvSpPr>
        <p:spPr>
          <a:xfrm>
            <a:off x="3848101" y="0"/>
            <a:ext cx="2944813" cy="498475"/>
          </a:xfrm>
          <a:prstGeom prst="rect">
            <a:avLst/>
          </a:prstGeom>
        </p:spPr>
        <p:txBody>
          <a:bodyPr vert="horz" lIns="91432" tIns="45715" rIns="91432" bIns="45715" rtlCol="0"/>
          <a:lstStyle>
            <a:lvl1pPr algn="r">
              <a:defRPr sz="1200"/>
            </a:lvl1pPr>
          </a:lstStyle>
          <a:p>
            <a:fld id="{A401FD5A-17B5-48FE-955F-7CB0C7869311}" type="datetimeFigureOut">
              <a:rPr lang="sv-SE" smtClean="0"/>
              <a:t>2021-02-01</a:t>
            </a:fld>
            <a:endParaRPr lang="sv-SE"/>
          </a:p>
        </p:txBody>
      </p:sp>
      <p:sp>
        <p:nvSpPr>
          <p:cNvPr id="4" name="Footer Placeholder 3"/>
          <p:cNvSpPr>
            <a:spLocks noGrp="1"/>
          </p:cNvSpPr>
          <p:nvPr>
            <p:ph type="ftr" sz="quarter" idx="2"/>
          </p:nvPr>
        </p:nvSpPr>
        <p:spPr>
          <a:xfrm>
            <a:off x="1" y="9432926"/>
            <a:ext cx="2944813" cy="498475"/>
          </a:xfrm>
          <a:prstGeom prst="rect">
            <a:avLst/>
          </a:prstGeom>
        </p:spPr>
        <p:txBody>
          <a:bodyPr vert="horz" lIns="91432" tIns="45715" rIns="91432" bIns="45715" rtlCol="0" anchor="b"/>
          <a:lstStyle>
            <a:lvl1pPr algn="l">
              <a:defRPr sz="1200"/>
            </a:lvl1pPr>
          </a:lstStyle>
          <a:p>
            <a:endParaRPr lang="sv-SE"/>
          </a:p>
        </p:txBody>
      </p:sp>
      <p:sp>
        <p:nvSpPr>
          <p:cNvPr id="5" name="Slide Number Placeholder 4"/>
          <p:cNvSpPr>
            <a:spLocks noGrp="1"/>
          </p:cNvSpPr>
          <p:nvPr>
            <p:ph type="sldNum" sz="quarter" idx="3"/>
          </p:nvPr>
        </p:nvSpPr>
        <p:spPr>
          <a:xfrm>
            <a:off x="3848101" y="9432926"/>
            <a:ext cx="2944813" cy="498475"/>
          </a:xfrm>
          <a:prstGeom prst="rect">
            <a:avLst/>
          </a:prstGeom>
        </p:spPr>
        <p:txBody>
          <a:bodyPr vert="horz" lIns="91432" tIns="45715" rIns="91432" bIns="45715" rtlCol="0" anchor="b"/>
          <a:lstStyle>
            <a:lvl1pPr algn="r">
              <a:defRPr sz="1200"/>
            </a:lvl1pPr>
          </a:lstStyle>
          <a:p>
            <a:fld id="{5819107D-AB06-4BB1-B329-AC11834B9F3E}" type="slidenum">
              <a:rPr lang="sv-SE" smtClean="0"/>
              <a:t>‹#›</a:t>
            </a:fld>
            <a:endParaRPr lang="sv-SE"/>
          </a:p>
        </p:txBody>
      </p:sp>
    </p:spTree>
    <p:extLst>
      <p:ext uri="{BB962C8B-B14F-4D97-AF65-F5344CB8AC3E}">
        <p14:creationId xmlns:p14="http://schemas.microsoft.com/office/powerpoint/2010/main" val="256883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3" y="2"/>
            <a:ext cx="2944283" cy="498295"/>
          </a:xfrm>
          <a:prstGeom prst="rect">
            <a:avLst/>
          </a:prstGeom>
        </p:spPr>
        <p:txBody>
          <a:bodyPr vert="horz" lIns="95549" tIns="47776" rIns="95549" bIns="47776" rtlCol="0"/>
          <a:lstStyle>
            <a:lvl1pPr algn="l">
              <a:defRPr sz="1300"/>
            </a:lvl1pPr>
          </a:lstStyle>
          <a:p>
            <a:endParaRPr lang="sv-SE"/>
          </a:p>
        </p:txBody>
      </p:sp>
      <p:sp>
        <p:nvSpPr>
          <p:cNvPr id="3" name="Platshållare för datum 2"/>
          <p:cNvSpPr>
            <a:spLocks noGrp="1"/>
          </p:cNvSpPr>
          <p:nvPr>
            <p:ph type="dt" idx="1"/>
          </p:nvPr>
        </p:nvSpPr>
        <p:spPr>
          <a:xfrm>
            <a:off x="3848647" y="2"/>
            <a:ext cx="2944283" cy="498295"/>
          </a:xfrm>
          <a:prstGeom prst="rect">
            <a:avLst/>
          </a:prstGeom>
        </p:spPr>
        <p:txBody>
          <a:bodyPr vert="horz" lIns="95549" tIns="47776" rIns="95549" bIns="47776" rtlCol="0"/>
          <a:lstStyle>
            <a:lvl1pPr algn="r">
              <a:defRPr sz="1300"/>
            </a:lvl1pPr>
          </a:lstStyle>
          <a:p>
            <a:fld id="{F3B5C249-EFF6-47A3-BDE2-4117F6027D2A}" type="datetimeFigureOut">
              <a:rPr lang="sv-SE" smtClean="0"/>
              <a:t>2021-02-01</a:t>
            </a:fld>
            <a:endParaRPr lang="sv-SE"/>
          </a:p>
        </p:txBody>
      </p:sp>
      <p:sp>
        <p:nvSpPr>
          <p:cNvPr id="4" name="Platshållare för bildobjekt 3"/>
          <p:cNvSpPr>
            <a:spLocks noGrp="1" noRot="1" noChangeAspect="1"/>
          </p:cNvSpPr>
          <p:nvPr>
            <p:ph type="sldImg" idx="2"/>
          </p:nvPr>
        </p:nvSpPr>
        <p:spPr>
          <a:xfrm>
            <a:off x="419100" y="1241425"/>
            <a:ext cx="5957888" cy="3352800"/>
          </a:xfrm>
          <a:prstGeom prst="rect">
            <a:avLst/>
          </a:prstGeom>
          <a:noFill/>
          <a:ln w="12700">
            <a:solidFill>
              <a:prstClr val="black"/>
            </a:solidFill>
          </a:ln>
        </p:spPr>
        <p:txBody>
          <a:bodyPr vert="horz" lIns="95549" tIns="47776" rIns="95549" bIns="47776" rtlCol="0" anchor="ctr"/>
          <a:lstStyle/>
          <a:p>
            <a:endParaRPr lang="sv-SE"/>
          </a:p>
        </p:txBody>
      </p:sp>
      <p:sp>
        <p:nvSpPr>
          <p:cNvPr id="5" name="Platshållare för anteckningar 4"/>
          <p:cNvSpPr>
            <a:spLocks noGrp="1"/>
          </p:cNvSpPr>
          <p:nvPr>
            <p:ph type="body" sz="quarter" idx="3"/>
          </p:nvPr>
        </p:nvSpPr>
        <p:spPr>
          <a:xfrm>
            <a:off x="679450" y="4779488"/>
            <a:ext cx="5435600" cy="3910489"/>
          </a:xfrm>
          <a:prstGeom prst="rect">
            <a:avLst/>
          </a:prstGeom>
        </p:spPr>
        <p:txBody>
          <a:bodyPr vert="horz" lIns="95549" tIns="47776" rIns="95549" bIns="47776"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3" y="9433110"/>
            <a:ext cx="2944283" cy="498294"/>
          </a:xfrm>
          <a:prstGeom prst="rect">
            <a:avLst/>
          </a:prstGeom>
        </p:spPr>
        <p:txBody>
          <a:bodyPr vert="horz" lIns="95549" tIns="47776" rIns="95549" bIns="47776" rtlCol="0" anchor="b"/>
          <a:lstStyle>
            <a:lvl1pPr algn="l">
              <a:defRPr sz="1300"/>
            </a:lvl1pPr>
          </a:lstStyle>
          <a:p>
            <a:endParaRPr lang="sv-SE"/>
          </a:p>
        </p:txBody>
      </p:sp>
      <p:sp>
        <p:nvSpPr>
          <p:cNvPr id="7" name="Platshållare för bildnummer 6"/>
          <p:cNvSpPr>
            <a:spLocks noGrp="1"/>
          </p:cNvSpPr>
          <p:nvPr>
            <p:ph type="sldNum" sz="quarter" idx="5"/>
          </p:nvPr>
        </p:nvSpPr>
        <p:spPr>
          <a:xfrm>
            <a:off x="3848647" y="9433110"/>
            <a:ext cx="2944283" cy="498294"/>
          </a:xfrm>
          <a:prstGeom prst="rect">
            <a:avLst/>
          </a:prstGeom>
        </p:spPr>
        <p:txBody>
          <a:bodyPr vert="horz" lIns="95549" tIns="47776" rIns="95549" bIns="47776" rtlCol="0" anchor="b"/>
          <a:lstStyle>
            <a:lvl1pPr algn="r">
              <a:defRPr sz="1300"/>
            </a:lvl1pPr>
          </a:lstStyle>
          <a:p>
            <a:fld id="{70E1706C-E72E-4288-B38A-CFEE4F344B77}" type="slidenum">
              <a:rPr lang="sv-SE" smtClean="0"/>
              <a:t>‹#›</a:t>
            </a:fld>
            <a:endParaRPr lang="sv-SE"/>
          </a:p>
        </p:txBody>
      </p:sp>
    </p:spTree>
    <p:extLst>
      <p:ext uri="{BB962C8B-B14F-4D97-AF65-F5344CB8AC3E}">
        <p14:creationId xmlns:p14="http://schemas.microsoft.com/office/powerpoint/2010/main" val="2782989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noProof="0" dirty="0"/>
              <a:t>Denna föreläsning handlar om hur skogen påverkas av klimatförändringarna.</a:t>
            </a:r>
          </a:p>
          <a:p>
            <a:endParaRPr lang="sv-SE" noProof="0" dirty="0"/>
          </a:p>
          <a:p>
            <a:pPr defTabSz="990752"/>
            <a:r>
              <a:rPr lang="sv-SE" dirty="0"/>
              <a:t>Materialet är producerat av Isabella Hallberg Sramek, doktorand på SLU, på uppdrag av Hälsinglands museum år 2021. </a:t>
            </a:r>
          </a:p>
          <a:p>
            <a:endParaRPr lang="sv-SE" noProof="0"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41B9D-407C-4140-BC39-5FD13996225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986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0E1706C-E72E-4288-B38A-CFEE4F344B77}" type="slidenum">
              <a:rPr lang="sv-SE" smtClean="0"/>
              <a:t>2</a:t>
            </a:fld>
            <a:endParaRPr lang="sv-SE"/>
          </a:p>
        </p:txBody>
      </p:sp>
    </p:spTree>
    <p:extLst>
      <p:ext uri="{BB962C8B-B14F-4D97-AF65-F5344CB8AC3E}">
        <p14:creationId xmlns:p14="http://schemas.microsoft.com/office/powerpoint/2010/main" val="314212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Skogen både påverkar och påverkas av klimatförändringar på samma gång. Till exempel växer skogen bara när temperaturen är över 5 plusgrader. I ett varmare klimat kommer skogen alltså att kunna växa under en längre period, än den gör idag. Och när skogen växer tar den upp koldioxid, alltså bromsar den då samtidigt klimatförändringarna. Skogen både påverkas och påverkar klimatet på samma gång (vi kommer gå in djupare på detta senare). </a:t>
            </a:r>
          </a:p>
          <a:p>
            <a:endParaRPr lang="sv-SE" dirty="0"/>
          </a:p>
          <a:p>
            <a:r>
              <a:rPr lang="sv-SE" dirty="0"/>
              <a:t>Ett annat exempel är när skogen brinner, då frigörs det koldioxid från skogen, vilket bidrar till klimatförändringarna. Samtidigt förväntar vi oss fler extremväder, och därmed större risker för skogsbränder, till följd av klimatförändringarna. Så detta är ett annat exempel där skogen både påverkar och påverkas av klimatförändringar. (Vi återkommer också till detta senare.)</a:t>
            </a:r>
          </a:p>
        </p:txBody>
      </p:sp>
      <p:sp>
        <p:nvSpPr>
          <p:cNvPr id="4" name="Platshållare för bildnummer 3"/>
          <p:cNvSpPr>
            <a:spLocks noGrp="1"/>
          </p:cNvSpPr>
          <p:nvPr>
            <p:ph type="sldNum" sz="quarter" idx="5"/>
          </p:nvPr>
        </p:nvSpPr>
        <p:spPr/>
        <p:txBody>
          <a:bodyPr/>
          <a:lstStyle/>
          <a:p>
            <a:fld id="{70E1706C-E72E-4288-B38A-CFEE4F344B77}" type="slidenum">
              <a:rPr lang="sv-SE" smtClean="0"/>
              <a:t>3</a:t>
            </a:fld>
            <a:endParaRPr lang="sv-SE"/>
          </a:p>
        </p:txBody>
      </p:sp>
    </p:spTree>
    <p:extLst>
      <p:ext uri="{BB962C8B-B14F-4D97-AF65-F5344CB8AC3E}">
        <p14:creationId xmlns:p14="http://schemas.microsoft.com/office/powerpoint/2010/main" val="3245656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För att förstå hur skog och klimat hänger ihop, så kommer vi att utgå ifrån denna bild. Den illustrerar kolets kretslopp genom skogen. Vi kommer först att gå igenom den väldigt övergripande, och sedan kommer vi att gå igenom den i detalj för att försöka förstå hur varje del i detta kretslopp påverkas av klimatförändringarna. </a:t>
            </a:r>
          </a:p>
          <a:p>
            <a:endParaRPr lang="sv-SE" dirty="0"/>
          </a:p>
          <a:p>
            <a:r>
              <a:rPr lang="sv-SE" dirty="0"/>
              <a:t>Vi börjar på mitten av figuren. När skogen växer, så binder den koldioxid från atmosfären. Denna koldioxid lagras sedan i den växande skogen till dess att skogen antingen dör eller avverkas. När skogen dör, så skapas död ved som också lagrar koldioxid tills den dag denna döda ved har antingen förbränts eller brutits ner. När den bryts ner eller förbränns, så frigörs koldioxiden återigen till atmosfären. Ett alternativ kretslopp är att den växande skogen avverkas. När den avverkas så lagras istället kolet i träprodukter och bioenergi, innan dessa så småningom konsumeras och förbrukas. När detta skett så frigörs koldioxiden återigen till atmosfären. </a:t>
            </a:r>
          </a:p>
          <a:p>
            <a:endParaRPr lang="sv-SE" dirty="0"/>
          </a:p>
          <a:p>
            <a:r>
              <a:rPr lang="sv-SE" dirty="0"/>
              <a:t>Innan vår användning av fossila produkter och bränslen började, så var det så här kretsloppet såg ut, och koldioxidhalten i atmosfären var relativt konstant. </a:t>
            </a:r>
          </a:p>
        </p:txBody>
      </p:sp>
      <p:sp>
        <p:nvSpPr>
          <p:cNvPr id="4" name="Slide Number Placeholder 3"/>
          <p:cNvSpPr>
            <a:spLocks noGrp="1"/>
          </p:cNvSpPr>
          <p:nvPr>
            <p:ph type="sldNum" sz="quarter" idx="10"/>
          </p:nvPr>
        </p:nvSpPr>
        <p:spPr/>
        <p:txBody>
          <a:bodyPr/>
          <a:lstStyle/>
          <a:p>
            <a:fld id="{70E1706C-E72E-4288-B38A-CFEE4F344B77}" type="slidenum">
              <a:rPr lang="sv-SE" smtClean="0"/>
              <a:t>4</a:t>
            </a:fld>
            <a:endParaRPr lang="sv-SE"/>
          </a:p>
        </p:txBody>
      </p:sp>
    </p:spTree>
    <p:extLst>
      <p:ext uri="{BB962C8B-B14F-4D97-AF65-F5344CB8AC3E}">
        <p14:creationId xmlns:p14="http://schemas.microsoft.com/office/powerpoint/2010/main" val="2858348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När vi började använda fossila produkter och bränslen, såsom olja, bensin, plast, naturgas, betong och cement, så började vi pumpa in allt mer koldioxid i systemet. Eftersom det inte finns någonstans för koldioxiden att ta vägen, så lagras den därför bland annat atmosfären, vilket är det som är bakgrunden till en globala uppvärmningen. Något många skogsforskare därför försöker göra, är att studera hur vi kan öka mängden växande skog, så att den växande skogen kan ta upp en del av den koldioxid som idag finns i atmosfären. På så sätt kan man bromsa in klimatförändringarna. Hur länge denna inbromsning fungerar, beror dock på hur den växande skogen sköts samt påverkas av klimatförändringarna. Därför kommer vi nu att gå igenom varje steg i detta kretslopp, för att få en förståelse för hur skogen både påverkar och påverkas av klimatförändringarna.  </a:t>
            </a:r>
          </a:p>
        </p:txBody>
      </p:sp>
      <p:sp>
        <p:nvSpPr>
          <p:cNvPr id="4" name="Slide Number Placeholder 3"/>
          <p:cNvSpPr>
            <a:spLocks noGrp="1"/>
          </p:cNvSpPr>
          <p:nvPr>
            <p:ph type="sldNum" sz="quarter" idx="10"/>
          </p:nvPr>
        </p:nvSpPr>
        <p:spPr/>
        <p:txBody>
          <a:bodyPr/>
          <a:lstStyle/>
          <a:p>
            <a:fld id="{70E1706C-E72E-4288-B38A-CFEE4F344B77}" type="slidenum">
              <a:rPr lang="sv-SE" smtClean="0"/>
              <a:t>5</a:t>
            </a:fld>
            <a:endParaRPr lang="sv-SE"/>
          </a:p>
        </p:txBody>
      </p:sp>
    </p:spTree>
    <p:extLst>
      <p:ext uri="{BB962C8B-B14F-4D97-AF65-F5344CB8AC3E}">
        <p14:creationId xmlns:p14="http://schemas.microsoft.com/office/powerpoint/2010/main" val="2938557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 det första steget tar den växande skogen upp koldioxid från atmosfären. Det som sker i detta steg är alltså fotosyntesen.</a:t>
            </a:r>
          </a:p>
        </p:txBody>
      </p:sp>
      <p:sp>
        <p:nvSpPr>
          <p:cNvPr id="4" name="Slide Number Placeholder 3"/>
          <p:cNvSpPr>
            <a:spLocks noGrp="1"/>
          </p:cNvSpPr>
          <p:nvPr>
            <p:ph type="sldNum" sz="quarter" idx="10"/>
          </p:nvPr>
        </p:nvSpPr>
        <p:spPr/>
        <p:txBody>
          <a:bodyPr/>
          <a:lstStyle/>
          <a:p>
            <a:fld id="{70E1706C-E72E-4288-B38A-CFEE4F344B77}" type="slidenum">
              <a:rPr lang="sv-SE" smtClean="0"/>
              <a:t>6</a:t>
            </a:fld>
            <a:endParaRPr lang="sv-SE"/>
          </a:p>
        </p:txBody>
      </p:sp>
    </p:spTree>
    <p:extLst>
      <p:ext uri="{BB962C8B-B14F-4D97-AF65-F5344CB8AC3E}">
        <p14:creationId xmlns:p14="http://schemas.microsoft.com/office/powerpoint/2010/main" val="2046587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Med hjälp av solljus, vatten och  näring tar träden upp koldioxid från atmosfären. Det är alltså detta som kallas fotosyntesen. </a:t>
            </a:r>
          </a:p>
          <a:p>
            <a:endParaRPr lang="sv-SE" dirty="0"/>
          </a:p>
          <a:p>
            <a:r>
              <a:rPr lang="sv-SE" dirty="0"/>
              <a:t>Det finns olika sorters fotosyntes. Den fotosyntes som är vanligast i vårt nordliga klimat kallas C3 och är aktiv när temperaturen är över fem plusgrader. I Gävleborg är årsmedeltemperaturen fem plusgrader, alltså är fotosyntesen bara aktiv under ca halva året, medan den är i vila resterande delar. När klimatet blir varmare förväntar vi oss att vegetationsperioden, vilket är den del av året som temperaturen är över fem plusgrader, kommer att bli längre. Skogen kommer därmed att kunna </a:t>
            </a:r>
            <a:r>
              <a:rPr lang="sv-SE" dirty="0" err="1"/>
              <a:t>fotosyntesisera</a:t>
            </a:r>
            <a:r>
              <a:rPr lang="sv-SE" dirty="0"/>
              <a:t> under en större del av året, och därmed kommer skogen att ta upp mer koldioxid än den gjort innan, och därmed ytterligare bromsa/buffra klimatförändringarna. </a:t>
            </a:r>
          </a:p>
          <a:p>
            <a:endParaRPr lang="sv-SE" dirty="0"/>
          </a:p>
          <a:p>
            <a:r>
              <a:rPr lang="sv-SE" b="1" dirty="0"/>
              <a:t>Fördjupning fotosyntes och klimat </a:t>
            </a:r>
            <a:r>
              <a:rPr lang="sv-SE" b="0" dirty="0"/>
              <a:t>(kan skippas): </a:t>
            </a:r>
          </a:p>
          <a:p>
            <a:r>
              <a:rPr lang="sv-SE" dirty="0"/>
              <a:t>Samtidigt som vegetationsperioden blir längre, så ökar också risken för torkperioder i ett varmare klimat. Med fler torkperioder, så kommer fotosyntesen att begränsas i områden med vattenbrist. I vissa delar av Sverige kan det alltså bli så att förlängningen av vegetationsperioden inte får någon effekt, eftersom torkperioderna istället drar ner trädens koldioxidupptag under de varmaste sommarmånaderna. </a:t>
            </a:r>
          </a:p>
          <a:p>
            <a:endParaRPr lang="sv-SE" dirty="0"/>
          </a:p>
          <a:p>
            <a:r>
              <a:rPr lang="sv-SE" dirty="0"/>
              <a:t>Förutom att temperaturen påverkar fotosyntesen, så påverkar koldioxidhalten i atmosfären den. I försök har C3-växters fotosyntes visat sig bli effektivare vid en högre koldioxidhalt, vilket ytterligare skulle kunna bidra till att buffra/bromsa klimatförändringarna. I vissa fall kallas detta för koldioxidgödsling, eftersom den ökade koldioxidhalten har en liknande effekt som gödselmedel.</a:t>
            </a:r>
          </a:p>
        </p:txBody>
      </p:sp>
      <p:sp>
        <p:nvSpPr>
          <p:cNvPr id="4" name="Platshållare för bildnummer 3"/>
          <p:cNvSpPr>
            <a:spLocks noGrp="1"/>
          </p:cNvSpPr>
          <p:nvPr>
            <p:ph type="sldNum" sz="quarter" idx="5"/>
          </p:nvPr>
        </p:nvSpPr>
        <p:spPr/>
        <p:txBody>
          <a:bodyPr/>
          <a:lstStyle/>
          <a:p>
            <a:fld id="{70E1706C-E72E-4288-B38A-CFEE4F344B77}" type="slidenum">
              <a:rPr lang="sv-SE" smtClean="0"/>
              <a:t>7</a:t>
            </a:fld>
            <a:endParaRPr lang="sv-SE"/>
          </a:p>
        </p:txBody>
      </p:sp>
    </p:spTree>
    <p:extLst>
      <p:ext uri="{BB962C8B-B14F-4D97-AF65-F5344CB8AC3E}">
        <p14:creationId xmlns:p14="http://schemas.microsoft.com/office/powerpoint/2010/main" val="3926244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Nu har vi alltså gått igenom det första steget i detta kretslopp, vilket handlade om hur den växande skogen tar upp koldioxid från atmosfären. </a:t>
            </a:r>
          </a:p>
        </p:txBody>
      </p:sp>
      <p:sp>
        <p:nvSpPr>
          <p:cNvPr id="4" name="Slide Number Placeholder 3"/>
          <p:cNvSpPr>
            <a:spLocks noGrp="1"/>
          </p:cNvSpPr>
          <p:nvPr>
            <p:ph type="sldNum" sz="quarter" idx="10"/>
          </p:nvPr>
        </p:nvSpPr>
        <p:spPr/>
        <p:txBody>
          <a:bodyPr/>
          <a:lstStyle/>
          <a:p>
            <a:fld id="{70E1706C-E72E-4288-B38A-CFEE4F344B77}" type="slidenum">
              <a:rPr lang="sv-SE" smtClean="0"/>
              <a:t>8</a:t>
            </a:fld>
            <a:endParaRPr lang="sv-SE"/>
          </a:p>
        </p:txBody>
      </p:sp>
    </p:spTree>
    <p:extLst>
      <p:ext uri="{BB962C8B-B14F-4D97-AF65-F5344CB8AC3E}">
        <p14:creationId xmlns:p14="http://schemas.microsoft.com/office/powerpoint/2010/main" val="1786484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 nästa steg ska vi gå igenom vad som händer när träd dör, och övergår till död ved. </a:t>
            </a:r>
          </a:p>
        </p:txBody>
      </p:sp>
      <p:sp>
        <p:nvSpPr>
          <p:cNvPr id="4" name="Slide Number Placeholder 3"/>
          <p:cNvSpPr>
            <a:spLocks noGrp="1"/>
          </p:cNvSpPr>
          <p:nvPr>
            <p:ph type="sldNum" sz="quarter" idx="10"/>
          </p:nvPr>
        </p:nvSpPr>
        <p:spPr/>
        <p:txBody>
          <a:bodyPr/>
          <a:lstStyle/>
          <a:p>
            <a:fld id="{70E1706C-E72E-4288-B38A-CFEE4F344B77}" type="slidenum">
              <a:rPr lang="sv-SE" smtClean="0"/>
              <a:t>9</a:t>
            </a:fld>
            <a:endParaRPr lang="sv-SE"/>
          </a:p>
        </p:txBody>
      </p:sp>
    </p:spTree>
    <p:extLst>
      <p:ext uri="{BB962C8B-B14F-4D97-AF65-F5344CB8AC3E}">
        <p14:creationId xmlns:p14="http://schemas.microsoft.com/office/powerpoint/2010/main" val="298003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Till följd av olika naturkatastrofer, såsom bränder, stormar, skogsskadegörare, översvämningar, torka, så dör skog. Detta är en del av det naturliga ekosystemet, och många arter är beroende av dessa störningar för sin överlevnad, men det är också något som vi tror kommer att blir vanligare i ett varmare klimat. Framförallt eftersom vi förväntar oss fler extremväder och tex långa torkperioder, vilket gynnar bränder och skadeinsekter. </a:t>
            </a:r>
          </a:p>
          <a:p>
            <a:endParaRPr lang="sv-SE" dirty="0"/>
          </a:p>
          <a:p>
            <a:r>
              <a:rPr lang="sv-SE" b="1" dirty="0"/>
              <a:t>Fråga till eleverna: </a:t>
            </a:r>
            <a:r>
              <a:rPr lang="sv-SE" dirty="0"/>
              <a:t>Kan någon gissa vad det är för insekt till höger i bild? En ledtråd är att det är den som dödat de bruna granarna högst upp till vänster.  </a:t>
            </a:r>
          </a:p>
          <a:p>
            <a:endParaRPr lang="sv-SE" dirty="0"/>
          </a:p>
          <a:p>
            <a:r>
              <a:rPr lang="sv-SE" b="1" dirty="0"/>
              <a:t>Svar: </a:t>
            </a:r>
            <a:r>
              <a:rPr lang="sv-SE" b="0" dirty="0"/>
              <a:t>Det är en granbarkborre, </a:t>
            </a:r>
            <a:r>
              <a:rPr lang="sv-SE" b="0" i="1" dirty="0" err="1"/>
              <a:t>Ips</a:t>
            </a:r>
            <a:r>
              <a:rPr lang="sv-SE" b="0" i="1" dirty="0"/>
              <a:t> </a:t>
            </a:r>
            <a:r>
              <a:rPr lang="sv-SE" b="0" i="1" dirty="0" err="1"/>
              <a:t>typographus</a:t>
            </a:r>
            <a:r>
              <a:rPr lang="sv-SE" b="0" dirty="0"/>
              <a:t>, och den har de senaste åren dödat väldigt många granar runt om i Europa och Sverige. Den angriper i första hand redan sjuka eller stressade granar, men kan också döda friska granar. Granbarkborren lägger sina ägg under barken på trädet, och kan alltså i stora koncentrationer döda ett helt träd. Dess förökning gynnas av varma och torra somrar, liksom de vi haft de senaste åren, och den förväntas bli ett allt större problem i framtiden.   </a:t>
            </a:r>
            <a:endParaRPr lang="sv-SE" dirty="0"/>
          </a:p>
          <a:p>
            <a:endParaRPr lang="sv-SE" dirty="0"/>
          </a:p>
          <a:p>
            <a:r>
              <a:rPr lang="sv-SE" dirty="0"/>
              <a:t>Om ett träd håller sig friskt, så kan det leva flera hundra år. Tallar kan leva bli ca 700 år gamla, medan granar blir ca 400 år och björkar 200 år. Liksom för oss människor, så blir trädets immunförsvar försvagat med åldern, så småningom dör även träd. Och när de dör så fortsätter koldioxiden att lagras i trädet, men trädet slutar att ta upp ny koldioxid. </a:t>
            </a:r>
          </a:p>
          <a:p>
            <a:endParaRPr lang="sv-SE" dirty="0"/>
          </a:p>
        </p:txBody>
      </p:sp>
      <p:sp>
        <p:nvSpPr>
          <p:cNvPr id="4" name="Platshållare för bildnummer 3"/>
          <p:cNvSpPr>
            <a:spLocks noGrp="1"/>
          </p:cNvSpPr>
          <p:nvPr>
            <p:ph type="sldNum" sz="quarter" idx="5"/>
          </p:nvPr>
        </p:nvSpPr>
        <p:spPr/>
        <p:txBody>
          <a:bodyPr/>
          <a:lstStyle/>
          <a:p>
            <a:fld id="{70E1706C-E72E-4288-B38A-CFEE4F344B77}" type="slidenum">
              <a:rPr lang="sv-SE" smtClean="0"/>
              <a:t>10</a:t>
            </a:fld>
            <a:endParaRPr lang="sv-SE"/>
          </a:p>
        </p:txBody>
      </p:sp>
    </p:spTree>
    <p:extLst>
      <p:ext uri="{BB962C8B-B14F-4D97-AF65-F5344CB8AC3E}">
        <p14:creationId xmlns:p14="http://schemas.microsoft.com/office/powerpoint/2010/main" val="197590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Fördjupning skogsbränder </a:t>
            </a:r>
            <a:r>
              <a:rPr lang="sv-SE" dirty="0"/>
              <a:t>(kan skippas): </a:t>
            </a:r>
          </a:p>
          <a:p>
            <a:endParaRPr lang="sv-SE" dirty="0"/>
          </a:p>
          <a:p>
            <a:r>
              <a:rPr lang="sv-SE" dirty="0"/>
              <a:t>Skogsbränder är inget nytt i Sverige, då skogsbränder på många sätt på många sätt format landskapet. Till exempel hittar vi ofta tallar på platser där det historiskt brunnit relativt ofta, medan granar är vanligare där brand varit allt mer ovanligt. Många arter är också beroende av brand för sin överlevnad, till exempel </a:t>
            </a:r>
            <a:r>
              <a:rPr lang="sv-SE" dirty="0" err="1"/>
              <a:t>Svedjenävan</a:t>
            </a:r>
            <a:r>
              <a:rPr lang="sv-SE" dirty="0"/>
              <a:t> som ni ser på bild. Dess frön kräver en skogsbrand för att kunna gro, så den hittar man bara på platser som brunnit nyligen. Dessa frön kan sedan överleva lång tid i marken i väntan på nästa brand, i vissa fall har man hittat 200 år gamla frön i marken. </a:t>
            </a:r>
          </a:p>
          <a:p>
            <a:endParaRPr lang="sv-SE" dirty="0"/>
          </a:p>
          <a:p>
            <a:r>
              <a:rPr lang="sv-SE" dirty="0"/>
              <a:t>Om ni tittar på figuren till höger, så ser ni brandfrekvensen i de svenska skogarna från inlandsisen drog sig tillbaka för 11 000 år sedan fram till idag. Figuren visar att när isen först drog sig tillbaka, så var det få bränder. Eftersom växterna började återta landskapet så ökade också brandfrekvensen, vilket i sin tur påverkade vilka växter som trivdes där. Brandfrekvensen gick därför sedan ner något, innan den återigen ökade och var som högst för ca 500 år sedan. </a:t>
            </a:r>
          </a:p>
          <a:p>
            <a:endParaRPr lang="sv-SE" dirty="0"/>
          </a:p>
          <a:p>
            <a:r>
              <a:rPr lang="sv-SE" b="1" dirty="0"/>
              <a:t>Fråga till eleverna: </a:t>
            </a:r>
            <a:r>
              <a:rPr lang="sv-SE" dirty="0"/>
              <a:t>Varför tror ni vi hade så mycket skogsbränder för 500 år sedan? Ledtråd, titta på bilderna. </a:t>
            </a:r>
          </a:p>
          <a:p>
            <a:endParaRPr lang="sv-SE" dirty="0"/>
          </a:p>
          <a:p>
            <a:r>
              <a:rPr lang="sv-SE" b="1" dirty="0"/>
              <a:t>Svar: </a:t>
            </a:r>
            <a:r>
              <a:rPr lang="sv-SE" b="0" dirty="0"/>
              <a:t>Anledningen är att det var då som svedjebruket var som störst i Sverige. Svedjebruket innebar att man brände skogen och marken för att skapa mer jordbruksmark eller få bättre bete till djuren. På den tiden var träden för det mesta i vägen, och man ville istället producera mat på den ytan som träden stod på. Under denna period startades därför många skogsbränder, och människorna såg elden som ett verktyg i jordbruket. Med tiden fick dock skogen ett allt större värde, </a:t>
            </a:r>
            <a:r>
              <a:rPr lang="sv-SE" b="0" dirty="0" err="1"/>
              <a:t>ffa</a:t>
            </a:r>
            <a:r>
              <a:rPr lang="sv-SE" b="0" dirty="0"/>
              <a:t> eftersom man började använda träden som bränsle i järnbruken samt exportera timmer. Svedjebruket övergavs därför till förmån för de framväxande skogs- och järnbruken. Istället började man nu försöka hämma  och släcka skogsbränder, så pass att de arter som tidigare varit vanliga i landskapet, såsom </a:t>
            </a:r>
            <a:r>
              <a:rPr lang="sv-SE" b="0" dirty="0" err="1"/>
              <a:t>svedjenävan</a:t>
            </a:r>
            <a:r>
              <a:rPr lang="sv-SE" b="0" dirty="0"/>
              <a:t>, nu istället blev ovanlig och i vissa fall utrotningshotade. </a:t>
            </a:r>
          </a:p>
          <a:p>
            <a:endParaRPr lang="sv-SE" b="0" dirty="0"/>
          </a:p>
          <a:p>
            <a:r>
              <a:rPr lang="sv-SE" b="0" dirty="0"/>
              <a:t>I ett varmare och (i vissa fall) torrare klimat kommer brandsäsongen bli längre, och i vissa områden kommer man att få allt större problem med skogsbränder. Kanske behöver vi återigen lära oss att leva med skogsbränder?</a:t>
            </a:r>
            <a:endParaRPr lang="sv-SE" b="1" dirty="0"/>
          </a:p>
          <a:p>
            <a:endParaRPr lang="sv-SE" dirty="0"/>
          </a:p>
          <a:p>
            <a:r>
              <a:rPr lang="sv-SE" dirty="0"/>
              <a:t> </a:t>
            </a:r>
          </a:p>
        </p:txBody>
      </p:sp>
      <p:sp>
        <p:nvSpPr>
          <p:cNvPr id="4" name="Platshållare för bildnummer 3"/>
          <p:cNvSpPr>
            <a:spLocks noGrp="1"/>
          </p:cNvSpPr>
          <p:nvPr>
            <p:ph type="sldNum" sz="quarter" idx="5"/>
          </p:nvPr>
        </p:nvSpPr>
        <p:spPr/>
        <p:txBody>
          <a:bodyPr/>
          <a:lstStyle/>
          <a:p>
            <a:fld id="{70E1706C-E72E-4288-B38A-CFEE4F344B77}" type="slidenum">
              <a:rPr lang="sv-SE" smtClean="0"/>
              <a:t>11</a:t>
            </a:fld>
            <a:endParaRPr lang="sv-SE"/>
          </a:p>
        </p:txBody>
      </p:sp>
    </p:spTree>
    <p:extLst>
      <p:ext uri="{BB962C8B-B14F-4D97-AF65-F5344CB8AC3E}">
        <p14:creationId xmlns:p14="http://schemas.microsoft.com/office/powerpoint/2010/main" val="3081422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Nu har vi gått igenom vad som händer när skogen dör, men vad händer i nästa steg?</a:t>
            </a:r>
          </a:p>
        </p:txBody>
      </p:sp>
      <p:sp>
        <p:nvSpPr>
          <p:cNvPr id="4" name="Slide Number Placeholder 3"/>
          <p:cNvSpPr>
            <a:spLocks noGrp="1"/>
          </p:cNvSpPr>
          <p:nvPr>
            <p:ph type="sldNum" sz="quarter" idx="10"/>
          </p:nvPr>
        </p:nvSpPr>
        <p:spPr/>
        <p:txBody>
          <a:bodyPr/>
          <a:lstStyle/>
          <a:p>
            <a:fld id="{70E1706C-E72E-4288-B38A-CFEE4F344B77}" type="slidenum">
              <a:rPr lang="sv-SE" smtClean="0"/>
              <a:t>12</a:t>
            </a:fld>
            <a:endParaRPr lang="sv-SE"/>
          </a:p>
        </p:txBody>
      </p:sp>
    </p:spTree>
    <p:extLst>
      <p:ext uri="{BB962C8B-B14F-4D97-AF65-F5344CB8AC3E}">
        <p14:creationId xmlns:p14="http://schemas.microsoft.com/office/powerpoint/2010/main" val="796735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Jo, i nästa steg bryts den döda veden ner för att återigen frigöra koldioxiden till atmosfären. </a:t>
            </a:r>
          </a:p>
        </p:txBody>
      </p:sp>
      <p:sp>
        <p:nvSpPr>
          <p:cNvPr id="4" name="Slide Number Placeholder 3"/>
          <p:cNvSpPr>
            <a:spLocks noGrp="1"/>
          </p:cNvSpPr>
          <p:nvPr>
            <p:ph type="sldNum" sz="quarter" idx="10"/>
          </p:nvPr>
        </p:nvSpPr>
        <p:spPr/>
        <p:txBody>
          <a:bodyPr/>
          <a:lstStyle/>
          <a:p>
            <a:fld id="{70E1706C-E72E-4288-B38A-CFEE4F344B77}" type="slidenum">
              <a:rPr lang="sv-SE" smtClean="0"/>
              <a:t>13</a:t>
            </a:fld>
            <a:endParaRPr lang="sv-SE"/>
          </a:p>
        </p:txBody>
      </p:sp>
    </p:spTree>
    <p:extLst>
      <p:ext uri="{BB962C8B-B14F-4D97-AF65-F5344CB8AC3E}">
        <p14:creationId xmlns:p14="http://schemas.microsoft.com/office/powerpoint/2010/main" val="3298322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Tx/>
              <a:buNone/>
            </a:pPr>
            <a:r>
              <a:rPr lang="sv-SE" dirty="0"/>
              <a:t>När döda träd bryts ner eller förbränns så frigörs också den koldioxid som en gång var bunden i trädet. Dessa processer kan ske olika snabbt. Tex vid en brand kan det gå väldigt fort från att trädet dör till att det bränns upp, och koldioxiden frigörs till atmosfären, medan för en stubbe kan det ta tiotals till hundratals år att brytas ner. </a:t>
            </a:r>
          </a:p>
          <a:p>
            <a:pPr>
              <a:buFontTx/>
              <a:buNone/>
            </a:pPr>
            <a:r>
              <a:rPr lang="sv-SE" dirty="0"/>
              <a:t>I ett varmare klimat borde även dessa processer gå snabbare, de svampar och insekter som bryter ner veden i ett träd eller stubbe förmodligen kommer att kunna arbeta snabbare i ett varmare klimat. Vi förväntar oss också längre </a:t>
            </a:r>
            <a:r>
              <a:rPr lang="sv-SE" dirty="0" err="1"/>
              <a:t>brandsäsong</a:t>
            </a:r>
            <a:r>
              <a:rPr lang="sv-SE" dirty="0"/>
              <a:t>, och längre torkperioder under sommaren, vilket skulle kunna göra att bränder blir allt vanligare i vissa delar av Sverige. </a:t>
            </a:r>
          </a:p>
          <a:p>
            <a:endParaRPr lang="sv-SE" dirty="0"/>
          </a:p>
        </p:txBody>
      </p:sp>
      <p:sp>
        <p:nvSpPr>
          <p:cNvPr id="4" name="Platshållare för bildnummer 3"/>
          <p:cNvSpPr>
            <a:spLocks noGrp="1"/>
          </p:cNvSpPr>
          <p:nvPr>
            <p:ph type="sldNum" sz="quarter" idx="5"/>
          </p:nvPr>
        </p:nvSpPr>
        <p:spPr/>
        <p:txBody>
          <a:bodyPr/>
          <a:lstStyle/>
          <a:p>
            <a:fld id="{70E1706C-E72E-4288-B38A-CFEE4F344B77}" type="slidenum">
              <a:rPr lang="sv-SE" smtClean="0"/>
              <a:t>14</a:t>
            </a:fld>
            <a:endParaRPr lang="sv-SE"/>
          </a:p>
        </p:txBody>
      </p:sp>
    </p:spTree>
    <p:extLst>
      <p:ext uri="{BB962C8B-B14F-4D97-AF65-F5344CB8AC3E}">
        <p14:creationId xmlns:p14="http://schemas.microsoft.com/office/powerpoint/2010/main" val="3472946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Nu har vi alltså slutit hela det naturliga kretsloppet kan man säga, det vill säga från att träden tar upp koldioxiden till att det dör och bryts ner och koldioxiden återigen frigörs. </a:t>
            </a:r>
          </a:p>
        </p:txBody>
      </p:sp>
      <p:sp>
        <p:nvSpPr>
          <p:cNvPr id="4" name="Slide Number Placeholder 3"/>
          <p:cNvSpPr>
            <a:spLocks noGrp="1"/>
          </p:cNvSpPr>
          <p:nvPr>
            <p:ph type="sldNum" sz="quarter" idx="10"/>
          </p:nvPr>
        </p:nvSpPr>
        <p:spPr/>
        <p:txBody>
          <a:bodyPr/>
          <a:lstStyle/>
          <a:p>
            <a:fld id="{70E1706C-E72E-4288-B38A-CFEE4F344B77}" type="slidenum">
              <a:rPr lang="sv-SE" smtClean="0"/>
              <a:t>15</a:t>
            </a:fld>
            <a:endParaRPr lang="sv-SE"/>
          </a:p>
        </p:txBody>
      </p:sp>
    </p:spTree>
    <p:extLst>
      <p:ext uri="{BB962C8B-B14F-4D97-AF65-F5344CB8AC3E}">
        <p14:creationId xmlns:p14="http://schemas.microsoft.com/office/powerpoint/2010/main" val="2349616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Ett alternativt kretslopp är när skogen avverkas för att användas till att producera träprodukter och bioenergi. Det är det vi ska gå igenom nu. </a:t>
            </a:r>
          </a:p>
        </p:txBody>
      </p:sp>
      <p:sp>
        <p:nvSpPr>
          <p:cNvPr id="4" name="Slide Number Placeholder 3"/>
          <p:cNvSpPr>
            <a:spLocks noGrp="1"/>
          </p:cNvSpPr>
          <p:nvPr>
            <p:ph type="sldNum" sz="quarter" idx="10"/>
          </p:nvPr>
        </p:nvSpPr>
        <p:spPr/>
        <p:txBody>
          <a:bodyPr/>
          <a:lstStyle/>
          <a:p>
            <a:fld id="{70E1706C-E72E-4288-B38A-CFEE4F344B77}" type="slidenum">
              <a:rPr lang="sv-SE" smtClean="0"/>
              <a:t>16</a:t>
            </a:fld>
            <a:endParaRPr lang="sv-SE"/>
          </a:p>
        </p:txBody>
      </p:sp>
    </p:spTree>
    <p:extLst>
      <p:ext uri="{BB962C8B-B14F-4D97-AF65-F5344CB8AC3E}">
        <p14:creationId xmlns:p14="http://schemas.microsoft.com/office/powerpoint/2010/main" val="805368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man avverkar träden, så kan man använda dem till att producera olika typer av förnyelsebara produkter, såsom möbler, hus, inredning, förpackningsmaterial, kläder och biobränsle. Det är alltså det som sker i skogsbruket och skogsindustrierna. Vissa djur, växter och svampar trivs dock inte i en brukad skog, vilket är varför det är viktigt med en balans mellan skog som brukas, och skog som lämnas för </a:t>
            </a:r>
            <a:r>
              <a:rPr lang="sv-SE"/>
              <a:t>att utvecklas fritt. </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Med Sveriges mål om att bli klimatneutralt och fossilfritt, så ökar förväntningarna på att skogen ska kunna förse Sverige med förnyelsebara produkter som kan ersätta dagens fossila produkter. Tex vill man ersätta fossila bränslen med biobränslen, betonghus med trähus, plastförpackningar med pappersförpackningar, osv.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70E1706C-E72E-4288-B38A-CFEE4F344B77}" type="slidenum">
              <a:rPr lang="sv-SE" smtClean="0"/>
              <a:t>17</a:t>
            </a:fld>
            <a:endParaRPr lang="sv-SE"/>
          </a:p>
        </p:txBody>
      </p:sp>
    </p:spTree>
    <p:extLst>
      <p:ext uri="{BB962C8B-B14F-4D97-AF65-F5344CB8AC3E}">
        <p14:creationId xmlns:p14="http://schemas.microsoft.com/office/powerpoint/2010/main" val="1003955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Då har vi pratat om vad som händer när träd avverkas och trädprodukter produceras. </a:t>
            </a:r>
          </a:p>
        </p:txBody>
      </p:sp>
      <p:sp>
        <p:nvSpPr>
          <p:cNvPr id="4" name="Slide Number Placeholder 3"/>
          <p:cNvSpPr>
            <a:spLocks noGrp="1"/>
          </p:cNvSpPr>
          <p:nvPr>
            <p:ph type="sldNum" sz="quarter" idx="10"/>
          </p:nvPr>
        </p:nvSpPr>
        <p:spPr/>
        <p:txBody>
          <a:bodyPr/>
          <a:lstStyle/>
          <a:p>
            <a:fld id="{70E1706C-E72E-4288-B38A-CFEE4F344B77}" type="slidenum">
              <a:rPr lang="sv-SE" smtClean="0"/>
              <a:t>18</a:t>
            </a:fld>
            <a:endParaRPr lang="sv-SE"/>
          </a:p>
        </p:txBody>
      </p:sp>
    </p:spTree>
    <p:extLst>
      <p:ext uri="{BB962C8B-B14F-4D97-AF65-F5344CB8AC3E}">
        <p14:creationId xmlns:p14="http://schemas.microsoft.com/office/powerpoint/2010/main" val="10953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Nästa steg handlar om vad som händer när träprodukter och bioenergi konsumeras. </a:t>
            </a:r>
          </a:p>
        </p:txBody>
      </p:sp>
      <p:sp>
        <p:nvSpPr>
          <p:cNvPr id="4" name="Slide Number Placeholder 3"/>
          <p:cNvSpPr>
            <a:spLocks noGrp="1"/>
          </p:cNvSpPr>
          <p:nvPr>
            <p:ph type="sldNum" sz="quarter" idx="10"/>
          </p:nvPr>
        </p:nvSpPr>
        <p:spPr/>
        <p:txBody>
          <a:bodyPr/>
          <a:lstStyle/>
          <a:p>
            <a:fld id="{70E1706C-E72E-4288-B38A-CFEE4F344B77}" type="slidenum">
              <a:rPr lang="sv-SE" smtClean="0"/>
              <a:t>19</a:t>
            </a:fld>
            <a:endParaRPr lang="sv-SE"/>
          </a:p>
        </p:txBody>
      </p:sp>
    </p:spTree>
    <p:extLst>
      <p:ext uri="{BB962C8B-B14F-4D97-AF65-F5344CB8AC3E}">
        <p14:creationId xmlns:p14="http://schemas.microsoft.com/office/powerpoint/2010/main" val="2449186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skogsprodukter och bioenergi konsumeras, så frigörs koldioxiden återigen till atmosfären. Detta antingen genom nedbrytning eller förbränning. Olika produkter har olika livslängd. Tex förbrukas bioenergin i tex biodiesel eller liknande snabbt, vilket innebär att tiden från att träden avverkas till att bränslet förbrukats i tex en bilmotor är kort. Bygger man istället hus av trä, så kan koldioxiden lagras i byggnaden under en längre tid. Tex har koldioxiden i Hälsingegården som ni ser till höger, Fågelsjö gammelgård, lagrats i byggnaden i över 200 år vid det här laget. </a:t>
            </a:r>
          </a:p>
          <a:p>
            <a:endParaRPr lang="sv-SE" dirty="0"/>
          </a:p>
          <a:p>
            <a:r>
              <a:rPr lang="sv-SE" dirty="0"/>
              <a:t>Med klimatförändringar ökar förväntningarna på att produkter ska ha lång livslängd, samt att de ska gå att återvinna många gånger. Tex kan ett papper idag återvinnas ca 6-7 gånger innan fibrerna är förbrukade. Med utveckling av industriprocesserna kanske ett papper kan återvinnas ännu fler gånger i framtiden? Det pågår nu utveckling inom alla delarna av kedjan för att få resurserna att vara ännu längre, men givetvis spelar konsumentperspektivet också en viktig roll. Genom att undvika onödig konsumtion och återvinna förbrukade produkter kan vi få resurserna att räcka längre, och därmed göra en mindre inverkan på klimatet. </a:t>
            </a:r>
          </a:p>
        </p:txBody>
      </p:sp>
      <p:sp>
        <p:nvSpPr>
          <p:cNvPr id="4" name="Platshållare för bildnummer 3"/>
          <p:cNvSpPr>
            <a:spLocks noGrp="1"/>
          </p:cNvSpPr>
          <p:nvPr>
            <p:ph type="sldNum" sz="quarter" idx="5"/>
          </p:nvPr>
        </p:nvSpPr>
        <p:spPr/>
        <p:txBody>
          <a:bodyPr/>
          <a:lstStyle/>
          <a:p>
            <a:fld id="{70E1706C-E72E-4288-B38A-CFEE4F344B77}" type="slidenum">
              <a:rPr lang="sv-SE" smtClean="0"/>
              <a:t>20</a:t>
            </a:fld>
            <a:endParaRPr lang="sv-SE"/>
          </a:p>
        </p:txBody>
      </p:sp>
    </p:spTree>
    <p:extLst>
      <p:ext uri="{BB962C8B-B14F-4D97-AF65-F5344CB8AC3E}">
        <p14:creationId xmlns:p14="http://schemas.microsoft.com/office/powerpoint/2010/main" val="19543719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Nu har vi alltså gått igenom också den del av kretsloppet som påverkas av skogsbruket samt vår konsumtion. </a:t>
            </a:r>
          </a:p>
        </p:txBody>
      </p:sp>
      <p:sp>
        <p:nvSpPr>
          <p:cNvPr id="4" name="Slide Number Placeholder 3"/>
          <p:cNvSpPr>
            <a:spLocks noGrp="1"/>
          </p:cNvSpPr>
          <p:nvPr>
            <p:ph type="sldNum" sz="quarter" idx="10"/>
          </p:nvPr>
        </p:nvSpPr>
        <p:spPr/>
        <p:txBody>
          <a:bodyPr/>
          <a:lstStyle/>
          <a:p>
            <a:fld id="{70E1706C-E72E-4288-B38A-CFEE4F344B77}" type="slidenum">
              <a:rPr lang="sv-SE" smtClean="0"/>
              <a:t>21</a:t>
            </a:fld>
            <a:endParaRPr lang="sv-SE"/>
          </a:p>
        </p:txBody>
      </p:sp>
    </p:spTree>
    <p:extLst>
      <p:ext uri="{BB962C8B-B14F-4D97-AF65-F5344CB8AC3E}">
        <p14:creationId xmlns:p14="http://schemas.microsoft.com/office/powerpoint/2010/main" val="215357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För att sammanfatta denna figur, så återvinns hela tiden den koldioxid som finns i detta kretslopp. Koldioxiden snurrar runt, runt, och lagras i perioder i antingen atmosfären, den döda veden, i träprodukter och bioenergi, eller i den växande skogen. Hur mycket koldioxid som finns i systemet avgörs av hur mycket koldioxid vi fortsätter att pumpa in i det, genom vårt användande av fossila produkter och bränslen. </a:t>
            </a:r>
          </a:p>
          <a:p>
            <a:endParaRPr lang="sv-SE" dirty="0"/>
          </a:p>
          <a:p>
            <a:r>
              <a:rPr lang="sv-SE" dirty="0"/>
              <a:t>Olika delar av systemet påverkas på olika sätt av klimatförändringarna, vilket gör att det är svårt för oss att förutspå om skogen kommer att lagra mer eller mindre koldioxid i framtiden. Detta avgörs också av vår konsumtion, det är därför viktigt att minska vår onödiga konsumtion samt återvinna.  </a:t>
            </a:r>
          </a:p>
        </p:txBody>
      </p:sp>
      <p:sp>
        <p:nvSpPr>
          <p:cNvPr id="4" name="Slide Number Placeholder 3"/>
          <p:cNvSpPr>
            <a:spLocks noGrp="1"/>
          </p:cNvSpPr>
          <p:nvPr>
            <p:ph type="sldNum" sz="quarter" idx="10"/>
          </p:nvPr>
        </p:nvSpPr>
        <p:spPr/>
        <p:txBody>
          <a:bodyPr/>
          <a:lstStyle/>
          <a:p>
            <a:fld id="{70E1706C-E72E-4288-B38A-CFEE4F344B77}" type="slidenum">
              <a:rPr lang="sv-SE" smtClean="0"/>
              <a:t>22</a:t>
            </a:fld>
            <a:endParaRPr lang="sv-SE"/>
          </a:p>
        </p:txBody>
      </p:sp>
    </p:spTree>
    <p:extLst>
      <p:ext uri="{BB962C8B-B14F-4D97-AF65-F5344CB8AC3E}">
        <p14:creationId xmlns:p14="http://schemas.microsoft.com/office/powerpoint/2010/main" val="402270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Nu har vi pratat mycket om koldioxid, men klimatförändringarna handlar om mer än bara koldioxid. Det handlar också om alla de djur växter och svampar som lever i skogen, och hur de kommer att påverkas av förändringarna. Vi kommer därför att gå igenom det nu. </a:t>
            </a:r>
          </a:p>
        </p:txBody>
      </p:sp>
      <p:sp>
        <p:nvSpPr>
          <p:cNvPr id="4" name="Slide Number Placeholder 3"/>
          <p:cNvSpPr>
            <a:spLocks noGrp="1"/>
          </p:cNvSpPr>
          <p:nvPr>
            <p:ph type="sldNum" sz="quarter" idx="10"/>
          </p:nvPr>
        </p:nvSpPr>
        <p:spPr/>
        <p:txBody>
          <a:bodyPr/>
          <a:lstStyle/>
          <a:p>
            <a:fld id="{70E1706C-E72E-4288-B38A-CFEE4F344B77}" type="slidenum">
              <a:rPr lang="sv-SE" smtClean="0"/>
              <a:t>23</a:t>
            </a:fld>
            <a:endParaRPr lang="sv-SE"/>
          </a:p>
        </p:txBody>
      </p:sp>
    </p:spTree>
    <p:extLst>
      <p:ext uri="{BB962C8B-B14F-4D97-AF65-F5344CB8AC3E}">
        <p14:creationId xmlns:p14="http://schemas.microsoft.com/office/powerpoint/2010/main" val="1571669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Förenklat kan man säga att arter som trivs i ett varmt klimat kommer att gynnas av klimatförändringarna, medan de som trivs i ett kallt klimat kommer att missgynnas. </a:t>
            </a:r>
          </a:p>
          <a:p>
            <a:endParaRPr lang="sv-SE" dirty="0"/>
          </a:p>
          <a:p>
            <a:r>
              <a:rPr lang="sv-SE" dirty="0"/>
              <a:t>Gällande klimatet i Gävleborg, så har det redan förändrats jämfört med hur det såg ut på 80-talet. På 80-talet var nämligen klimatet i Gävleborg mer likt det klimat man idag har i Umeå. Och om 40 år, så kommer Gävleborgs klimat att likna det klimat som man idag har i Norrköping eller Linköping. Detta handlar om ganska stora skillnader, och det kommer givetvis att få konsekvenser för de arter som är knutna till ett särskilt klimat. </a:t>
            </a:r>
          </a:p>
          <a:p>
            <a:endParaRPr lang="sv-SE" dirty="0"/>
          </a:p>
          <a:p>
            <a:r>
              <a:rPr lang="sv-SE" b="1" dirty="0"/>
              <a:t>Fördjupning vegetationsperiodens längd</a:t>
            </a:r>
          </a:p>
          <a:p>
            <a:r>
              <a:rPr lang="sv-SE" dirty="0"/>
              <a:t>Vegetationsperioden är den del av året då dygnsmedeltemperaturen är över fem plusgrader. Denna är ca 170 dagar i Gävleborg idag, medan den är över 200 dagar i delar av Skåne och bara ca 100 dagar i delar av Norrbotten. Till år 2060 prognosticeras längden på Gävleborgs vegetationsperiod att ha förlängts med ca 20 dagar, alltså från nuvarande 170 till 190 dagar. </a:t>
            </a:r>
          </a:p>
          <a:p>
            <a:endParaRPr lang="sv-SE" dirty="0"/>
          </a:p>
          <a:p>
            <a:r>
              <a:rPr lang="sv-SE" dirty="0"/>
              <a:t>(Baserat på RCP 4,5 och 8,5, som visar ungefär samma förändring för den kommande 40-års perioden)</a:t>
            </a:r>
          </a:p>
          <a:p>
            <a:endParaRPr lang="sv-SE" dirty="0"/>
          </a:p>
          <a:p>
            <a:r>
              <a:rPr lang="sv-SE" dirty="0"/>
              <a:t>Källa: </a:t>
            </a:r>
          </a:p>
          <a:p>
            <a:r>
              <a:rPr lang="sv-SE" dirty="0"/>
              <a:t>https://www.smhi.se/klimat/framtidens-klimat/klimatscenarier/sweden/county/gavleborgs/rcp85/year/length-of-vegetation-period</a:t>
            </a:r>
          </a:p>
        </p:txBody>
      </p:sp>
      <p:sp>
        <p:nvSpPr>
          <p:cNvPr id="4" name="Platshållare för bildnummer 3"/>
          <p:cNvSpPr>
            <a:spLocks noGrp="1"/>
          </p:cNvSpPr>
          <p:nvPr>
            <p:ph type="sldNum" sz="quarter" idx="5"/>
          </p:nvPr>
        </p:nvSpPr>
        <p:spPr/>
        <p:txBody>
          <a:bodyPr/>
          <a:lstStyle/>
          <a:p>
            <a:fld id="{70E1706C-E72E-4288-B38A-CFEE4F344B77}" type="slidenum">
              <a:rPr lang="sv-SE" smtClean="0"/>
              <a:t>24</a:t>
            </a:fld>
            <a:endParaRPr lang="sv-SE"/>
          </a:p>
        </p:txBody>
      </p:sp>
    </p:spTree>
    <p:extLst>
      <p:ext uri="{BB962C8B-B14F-4D97-AF65-F5344CB8AC3E}">
        <p14:creationId xmlns:p14="http://schemas.microsoft.com/office/powerpoint/2010/main" val="2045213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Detta kan innebära att det till exempel kommer att vara möjligt att odla hasselnötter i Gävleborg i framtiden, men också att det kan bli allt svårare att hitta några </a:t>
            </a:r>
            <a:r>
              <a:rPr lang="sv-SE" dirty="0" err="1"/>
              <a:t>hjorton</a:t>
            </a:r>
            <a:r>
              <a:rPr lang="sv-SE" dirty="0"/>
              <a:t>. Trädet/busken hassel trivs nämligen i ett varmare klimat, så när Gävleborg blir varmare kan det också vara möjligt för den att sprida sig norrut. Den mörka/streckade delen av kartan till vänster visar nämligen var vi kan hitta hassel idag. Gällande hjortron, så är det istället en växt som trivs i ett kallt klimat. Detta syns i kartan till höger, som nästan har en omvänt mönster i förhållande till hasseln. Den gillar alltså inte att klimatet blir varmare, och riskerar därför att försvinna från Gävleborg när klimatet förändras. Utöver hassel och hjortron är det såklart många, många, fler arter som kommer att påverkas, vi vet därför inte hur ekosystemen som helhet kommer att se ut i framtiden. </a:t>
            </a:r>
          </a:p>
          <a:p>
            <a:endParaRPr lang="sv-SE" dirty="0"/>
          </a:p>
        </p:txBody>
      </p:sp>
      <p:sp>
        <p:nvSpPr>
          <p:cNvPr id="4" name="Platshållare för bildnummer 3"/>
          <p:cNvSpPr>
            <a:spLocks noGrp="1"/>
          </p:cNvSpPr>
          <p:nvPr>
            <p:ph type="sldNum" sz="quarter" idx="5"/>
          </p:nvPr>
        </p:nvSpPr>
        <p:spPr/>
        <p:txBody>
          <a:bodyPr/>
          <a:lstStyle/>
          <a:p>
            <a:fld id="{70E1706C-E72E-4288-B38A-CFEE4F344B77}" type="slidenum">
              <a:rPr lang="sv-SE" smtClean="0"/>
              <a:t>25</a:t>
            </a:fld>
            <a:endParaRPr lang="sv-SE"/>
          </a:p>
        </p:txBody>
      </p:sp>
    </p:spTree>
    <p:extLst>
      <p:ext uri="{BB962C8B-B14F-4D97-AF65-F5344CB8AC3E}">
        <p14:creationId xmlns:p14="http://schemas.microsoft.com/office/powerpoint/2010/main" val="3566808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Klimatanpassning är alla de åtgärder vi vidtar för att anpassa oss till eller motverka ett förändrat klimat, detta inkluderar att både ta vara på de positiva konsekvenserna som klimatförändringarna medför, samtidigt som man försöker motverka de negativa konsekvenserna. </a:t>
            </a:r>
          </a:p>
          <a:p>
            <a:endParaRPr lang="sv-SE" dirty="0"/>
          </a:p>
          <a:p>
            <a:r>
              <a:rPr lang="sv-SE" dirty="0"/>
              <a:t>Vi är ganska vana att prata om de negativa konsekvenserna av klimatförändringarna, och det är givetvis viktigt att försöka motverka och stoppa dem. Men det är också viktigt att ta vara på de positiva konsekvenserna. Alla konsekvenser av klimatförändringarna är ju faktiskt inte negativa, utan många kommer kanske att uppskatta tex längre somrar och varmare badväder. Att erkänna att det också finns positiva konsekvenserna betyder inte att man tycker att klimatförändringarna på det stora hela är bra. Klimatförändringarna är förödande på många sätt, särskilt för människor som redan lever i varmare klimat. Givetvis ska vi därför göra allt vi kan för att bromsa dem, men vi behöver på samma gång också anpassa oss till den nya verkligheten som de skapar för oss.</a:t>
            </a:r>
          </a:p>
        </p:txBody>
      </p:sp>
      <p:sp>
        <p:nvSpPr>
          <p:cNvPr id="4" name="Slide Number Placeholder 3"/>
          <p:cNvSpPr>
            <a:spLocks noGrp="1"/>
          </p:cNvSpPr>
          <p:nvPr>
            <p:ph type="sldNum" sz="quarter" idx="10"/>
          </p:nvPr>
        </p:nvSpPr>
        <p:spPr/>
        <p:txBody>
          <a:bodyPr/>
          <a:lstStyle/>
          <a:p>
            <a:fld id="{70E1706C-E72E-4288-B38A-CFEE4F344B77}" type="slidenum">
              <a:rPr lang="sv-SE" smtClean="0"/>
              <a:t>26</a:t>
            </a:fld>
            <a:endParaRPr lang="sv-SE"/>
          </a:p>
        </p:txBody>
      </p:sp>
    </p:spTree>
    <p:extLst>
      <p:ext uri="{BB962C8B-B14F-4D97-AF65-F5344CB8AC3E}">
        <p14:creationId xmlns:p14="http://schemas.microsoft.com/office/powerpoint/2010/main" val="4313069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Förslag till övning: </a:t>
            </a:r>
          </a:p>
          <a:p>
            <a:endParaRPr lang="sv-SE" b="0" dirty="0"/>
          </a:p>
          <a:p>
            <a:r>
              <a:rPr lang="sv-SE" dirty="0"/>
              <a:t>Se bildtext. </a:t>
            </a:r>
          </a:p>
          <a:p>
            <a:endParaRPr lang="sv-SE" dirty="0"/>
          </a:p>
          <a:p>
            <a:r>
              <a:rPr lang="sv-SE" dirty="0"/>
              <a:t>OBS, konsekvenserna behöver inte vara kopplade till skogen, utan denna övning är mest till för att få dem att reflektera kring klimatanpassning. </a:t>
            </a:r>
          </a:p>
          <a:p>
            <a:endParaRPr lang="sv-SE" dirty="0"/>
          </a:p>
          <a:p>
            <a:r>
              <a:rPr lang="sv-SE" dirty="0"/>
              <a:t>Pedagogiskt syfte: Att reflektera kring klimatförändringarnas konsekvenser regionalt, samt att diskutera möjliga anpassningsåtgärder.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41B9D-407C-4140-BC39-5FD13996225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260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7AA41B9D-407C-4140-BC39-5FD13996225E}" type="slidenum">
              <a:rPr lang="en-US" smtClean="0"/>
              <a:t>29</a:t>
            </a:fld>
            <a:endParaRPr lang="en-US"/>
          </a:p>
        </p:txBody>
      </p:sp>
    </p:spTree>
    <p:extLst>
      <p:ext uri="{BB962C8B-B14F-4D97-AF65-F5344CB8AC3E}">
        <p14:creationId xmlns:p14="http://schemas.microsoft.com/office/powerpoint/2010/main" val="405645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sidan">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96234F76-746D-4B5C-A15E-02625704ED21}"/>
              </a:ext>
            </a:extLst>
          </p:cNvPr>
          <p:cNvSpPr/>
          <p:nvPr userDrawn="1"/>
        </p:nvSpPr>
        <p:spPr>
          <a:xfrm>
            <a:off x="-2264735" y="24063"/>
            <a:ext cx="2160000"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Startsidan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förvald och fast, kan också väljas som paussida, t.ex. under kaffepausen i ett föredrag. Du ser alla mallsidorna under ”Ny Bild/Layout”. </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4">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68995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CF59F3B0-1A21-4D08-96F8-33B3411C5648}"/>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765070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tx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A869A8FD-7819-4E27-8383-8602F42D8C67}"/>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248381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55B6A2C6-5A5E-4C59-9FF4-96A68ADB3B71}"/>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3494700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8E950D7F-C06C-4075-BD6B-9B742F936C49}"/>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193573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38E6F990-5417-4B35-AE8C-59B9F25EA90A}"/>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164055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positionssida">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ED21EC5-62F9-469A-B2AE-D25E125AF6D9}"/>
              </a:ext>
            </a:extLst>
          </p:cNvPr>
          <p:cNvSpPr/>
          <p:nvPr userDrawn="1"/>
        </p:nvSpPr>
        <p:spPr>
          <a:xfrm>
            <a:off x="0" y="0"/>
            <a:ext cx="806823" cy="6858000"/>
          </a:xfrm>
          <a:prstGeom prst="rect">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4" name="Bildobjekt 13">
            <a:extLst>
              <a:ext uri="{FF2B5EF4-FFF2-40B4-BE49-F238E27FC236}">
                <a16:creationId xmlns:a16="http://schemas.microsoft.com/office/drawing/2014/main" id="{D077B0EB-C7B7-43AB-8A6A-B3EB0DEE2B2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294"/>
          <a:stretch/>
        </p:blipFill>
        <p:spPr>
          <a:xfrm>
            <a:off x="35861" y="0"/>
            <a:ext cx="12156139"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2" y="800100"/>
            <a:ext cx="8669483" cy="880197"/>
          </a:xfrm>
        </p:spPr>
        <p:txBody>
          <a:bodyPr/>
          <a:lstStyle>
            <a:lvl1pPr>
              <a:lnSpc>
                <a:spcPct val="100000"/>
              </a:lnSpc>
              <a:defRPr sz="3600">
                <a:solidFill>
                  <a:schemeClr val="bg1"/>
                </a:solidFill>
              </a:defRPr>
            </a:lvl1pPr>
          </a:lstStyle>
          <a:p>
            <a:r>
              <a:rPr lang="sv-SE"/>
              <a:t>Innehåll</a:t>
            </a:r>
          </a:p>
        </p:txBody>
      </p:sp>
      <p:grpSp>
        <p:nvGrpSpPr>
          <p:cNvPr id="7" name="Grupp 6">
            <a:extLst>
              <a:ext uri="{FF2B5EF4-FFF2-40B4-BE49-F238E27FC236}">
                <a16:creationId xmlns:a16="http://schemas.microsoft.com/office/drawing/2014/main" id="{281B56D4-D572-4F77-ADFE-A496E83B0B07}"/>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3" name="Rektangel 12">
            <a:extLst>
              <a:ext uri="{FF2B5EF4-FFF2-40B4-BE49-F238E27FC236}">
                <a16:creationId xmlns:a16="http://schemas.microsoft.com/office/drawing/2014/main" id="{ABEB415B-90BD-4B90-9A47-EE31D58C43FE}"/>
              </a:ext>
            </a:extLst>
          </p:cNvPr>
          <p:cNvSpPr/>
          <p:nvPr userDrawn="1"/>
        </p:nvSpPr>
        <p:spPr>
          <a:xfrm>
            <a:off x="-2211572" y="24063"/>
            <a:ext cx="2127348" cy="874085"/>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Dispositionssida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här skriver du in de olika punkter (kapitel) som föredraget eller mötet innehåller.</a:t>
            </a:r>
          </a:p>
        </p:txBody>
      </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p:nvPr>
        </p:nvSpPr>
        <p:spPr>
          <a:xfrm>
            <a:off x="722313" y="1960814"/>
            <a:ext cx="8710445"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339144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kil och utbytbar liten bild">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
        <p:nvSpPr>
          <p:cNvPr id="6" name="Rektangel 5">
            <a:extLst>
              <a:ext uri="{FF2B5EF4-FFF2-40B4-BE49-F238E27FC236}">
                <a16:creationId xmlns:a16="http://schemas.microsoft.com/office/drawing/2014/main" id="{22CE84D2-A6B0-47F2-BD7C-842E6783A3CA}"/>
              </a:ext>
            </a:extLst>
          </p:cNvPr>
          <p:cNvSpPr/>
          <p:nvPr userDrawn="1"/>
        </p:nvSpPr>
        <p:spPr>
          <a:xfrm>
            <a:off x="-2074460" y="24063"/>
            <a:ext cx="1990236" cy="3750899"/>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i="1" u="none">
                <a:effectLst/>
                <a:latin typeface="Calibri" panose="020F0502020204030204" pitchFamily="34" charset="0"/>
                <a:ea typeface="Calibri" panose="020F0502020204030204" pitchFamily="34" charset="0"/>
                <a:cs typeface="Times New Roman" panose="02020603050405020304" pitchFamily="18" charset="0"/>
              </a:rPr>
              <a:t>Text, kil och utbytbar liten bild: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a. Byta till egen bild: klicka på ikonen för ”Bilder” i platshållaren och infoga bild, som inte bör vara för detaljerad.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b. Flytta bilden inom bildytan: markera bilden, välj ”Beskär”, markera bilden igen och flytta/ändra storlek.</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c. Byta färg på kilen: markera kilen, välj annan temafärg med ”Figurfyllning”. Om kilen inte kan markeras, markera bildytan och välj ”Placera längst bak”.</a:t>
            </a:r>
          </a:p>
        </p:txBody>
      </p:sp>
      <p:sp>
        <p:nvSpPr>
          <p:cNvPr id="14" name="Rubrik 1">
            <a:extLst>
              <a:ext uri="{FF2B5EF4-FFF2-40B4-BE49-F238E27FC236}">
                <a16:creationId xmlns:a16="http://schemas.microsoft.com/office/drawing/2014/main" id="{74DDC08D-FA75-4863-947C-517F8BA91BD7}"/>
              </a:ext>
            </a:extLst>
          </p:cNvPr>
          <p:cNvSpPr>
            <a:spLocks noGrp="1"/>
          </p:cNvSpPr>
          <p:nvPr>
            <p:ph type="title"/>
          </p:nvPr>
        </p:nvSpPr>
        <p:spPr>
          <a:xfrm>
            <a:off x="768720" y="1250479"/>
            <a:ext cx="9862886" cy="880197"/>
          </a:xfrm>
        </p:spPr>
        <p:txBody>
          <a:bodyPr/>
          <a:lstStyle/>
          <a:p>
            <a:r>
              <a:rPr lang="en-US"/>
              <a:t>Click to edit Master title style</a:t>
            </a:r>
            <a:endParaRPr lang="sv-SE"/>
          </a:p>
        </p:txBody>
      </p:sp>
      <p:sp>
        <p:nvSpPr>
          <p:cNvPr id="15" name="Platshållare för innehåll 2">
            <a:extLst>
              <a:ext uri="{FF2B5EF4-FFF2-40B4-BE49-F238E27FC236}">
                <a16:creationId xmlns:a16="http://schemas.microsoft.com/office/drawing/2014/main" id="{180675CF-18A0-44DC-94A7-B0DBF8A481D3}"/>
              </a:ext>
            </a:extLst>
          </p:cNvPr>
          <p:cNvSpPr>
            <a:spLocks noGrp="1"/>
          </p:cNvSpPr>
          <p:nvPr>
            <p:ph idx="1"/>
          </p:nvPr>
        </p:nvSpPr>
        <p:spPr>
          <a:xfrm>
            <a:off x="768720" y="2397440"/>
            <a:ext cx="9862886"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380204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kil och utbytbar stor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a:t>.</a:t>
            </a:r>
          </a:p>
        </p:txBody>
      </p:sp>
      <p:sp>
        <p:nvSpPr>
          <p:cNvPr id="6" name="Rektangel 5">
            <a:extLst>
              <a:ext uri="{FF2B5EF4-FFF2-40B4-BE49-F238E27FC236}">
                <a16:creationId xmlns:a16="http://schemas.microsoft.com/office/drawing/2014/main" id="{1A5E3EC2-7DB2-4C8C-8E35-255720F3AAA6}"/>
              </a:ext>
            </a:extLst>
          </p:cNvPr>
          <p:cNvSpPr/>
          <p:nvPr userDrawn="1"/>
        </p:nvSpPr>
        <p:spPr>
          <a:xfrm>
            <a:off x="-2088107" y="24063"/>
            <a:ext cx="2003883" cy="3750899"/>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i="1" u="none">
                <a:effectLst/>
                <a:latin typeface="Calibri" panose="020F0502020204030204" pitchFamily="34" charset="0"/>
                <a:ea typeface="Calibri" panose="020F0502020204030204" pitchFamily="34" charset="0"/>
                <a:cs typeface="Times New Roman" panose="02020603050405020304" pitchFamily="18" charset="0"/>
              </a:rPr>
              <a:t>Text, kil och utbytbar stor bild: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a. Byta till egen bild: klicka på ikonen för ”Bilder” i platshållaren och infoga bild, som inte bör vara för detaljerad.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b. Flytta bilden inom bildytan: markera bilden, välj ”Beskär”, markera bilden igen och flytta/ändra storlek.</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c. Byta färg på kilen: markera kilen, välj annan temafärg med ”Figurfyllning”. Om kilen inte kan markeras, markera bildytan och välj ”Placera längst bak”.</a:t>
            </a:r>
          </a:p>
        </p:txBody>
      </p:sp>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en-US"/>
              <a:t>Click to edit Master title style</a:t>
            </a:r>
            <a:endParaRPr lang="sv-SE"/>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62944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10654146"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Rektangel 3">
            <a:extLst>
              <a:ext uri="{FF2B5EF4-FFF2-40B4-BE49-F238E27FC236}">
                <a16:creationId xmlns:a16="http://schemas.microsoft.com/office/drawing/2014/main" id="{1A3F9988-970A-4CA2-AFCD-21F25D8AD082}"/>
              </a:ext>
            </a:extLst>
          </p:cNvPr>
          <p:cNvSpPr/>
          <p:nvPr userDrawn="1"/>
        </p:nvSpPr>
        <p:spPr>
          <a:xfrm>
            <a:off x="-2074460" y="24063"/>
            <a:ext cx="1990236" cy="874085"/>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för en- eller tvåradig rubrik och innehåll i fullbredd. Du kan också lägga in en bildtext.</a:t>
            </a:r>
          </a:p>
        </p:txBody>
      </p:sp>
    </p:spTree>
    <p:extLst>
      <p:ext uri="{BB962C8B-B14F-4D97-AF65-F5344CB8AC3E}">
        <p14:creationId xmlns:p14="http://schemas.microsoft.com/office/powerpoint/2010/main" val="29427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i tvåspalt</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för en- eller tvåradig rubrik och innehåll i två spalter (text, bild, diagram, film etc.). Du kan också lägga in en bildtext.</a:t>
            </a:r>
          </a:p>
        </p:txBody>
      </p:sp>
    </p:spTree>
    <p:extLst>
      <p:ext uri="{BB962C8B-B14F-4D97-AF65-F5344CB8AC3E}">
        <p14:creationId xmlns:p14="http://schemas.microsoft.com/office/powerpoint/2010/main" val="241781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12" name="Platshållare för innehåll 11">
            <a:extLst>
              <a:ext uri="{FF2B5EF4-FFF2-40B4-BE49-F238E27FC236}">
                <a16:creationId xmlns:a16="http://schemas.microsoft.com/office/drawing/2014/main" id="{BD3F50F6-01EF-4EEF-BF38-978371896417}"/>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sv-SE"/>
              <a:t>Bild/Film</a:t>
            </a:r>
          </a:p>
        </p:txBody>
      </p:sp>
      <p:sp>
        <p:nvSpPr>
          <p:cNvPr id="11" name="Platshållare för text 5">
            <a:extLst>
              <a:ext uri="{FF2B5EF4-FFF2-40B4-BE49-F238E27FC236}">
                <a16:creationId xmlns:a16="http://schemas.microsoft.com/office/drawing/2014/main" id="{F9B4EFBB-3C19-4225-8B81-20FAE00BBB28}"/>
              </a:ext>
            </a:extLst>
          </p:cNvPr>
          <p:cNvSpPr>
            <a:spLocks noGrp="1" noChangeAspect="1"/>
          </p:cNvSpPr>
          <p:nvPr>
            <p:ph type="body" sz="quarter" idx="10" hasCustomPrompt="1"/>
          </p:nvPr>
        </p:nvSpPr>
        <p:spPr>
          <a:xfrm>
            <a:off x="259917" y="262659"/>
            <a:ext cx="504000" cy="504000"/>
          </a:xfrm>
          <a:blipFill>
            <a:blip r:embed="rId2" cstate="email">
              <a:extLst>
                <a:ext uri="{28A0092B-C50C-407E-A947-70E740481C1C}">
                  <a14:useLocalDpi xmlns:a14="http://schemas.microsoft.com/office/drawing/2010/main"/>
                </a:ext>
              </a:extLst>
            </a:blip>
            <a:stretch>
              <a:fillRect/>
            </a:stretch>
          </a:blipFill>
          <a:ln>
            <a:solidFill>
              <a:srgbClr val="FFFFFF">
                <a:alpha val="0"/>
              </a:srgbClr>
            </a:solidFill>
          </a:ln>
        </p:spPr>
        <p:txBody>
          <a:bodyPr/>
          <a:lstStyle>
            <a:lvl1pPr marL="0" indent="0">
              <a:lnSpc>
                <a:spcPct val="100000"/>
              </a:lnSpc>
              <a:spcBef>
                <a:spcPts val="0"/>
              </a:spcBef>
              <a:buFontTx/>
              <a:buNone/>
              <a:defRPr sz="100"/>
            </a:lvl1pPr>
          </a:lstStyle>
          <a:p>
            <a:pPr lvl="0"/>
            <a:r>
              <a:rPr lang="sv-SE"/>
              <a:t>.</a:t>
            </a:r>
          </a:p>
          <a:p>
            <a:pPr lvl="0"/>
            <a:endParaRPr lang="sv-SE"/>
          </a:p>
        </p:txBody>
      </p:sp>
      <p:sp>
        <p:nvSpPr>
          <p:cNvPr id="4" name="Rektangel 3">
            <a:extLst>
              <a:ext uri="{FF2B5EF4-FFF2-40B4-BE49-F238E27FC236}">
                <a16:creationId xmlns:a16="http://schemas.microsoft.com/office/drawing/2014/main" id="{8D20A69E-B8A7-4EB8-9640-CFF681BD9E42}"/>
              </a:ext>
            </a:extLst>
          </p:cNvPr>
          <p:cNvSpPr/>
          <p:nvPr userDrawn="1"/>
        </p:nvSpPr>
        <p:spPr>
          <a:xfrm>
            <a:off x="-2088107" y="24063"/>
            <a:ext cx="2003883" cy="676467"/>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Helbild</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På denna mallsida kan du exempelvis lägga in en helsidesbild eller en film.</a:t>
            </a:r>
          </a:p>
        </p:txBody>
      </p:sp>
    </p:spTree>
    <p:extLst>
      <p:ext uri="{BB962C8B-B14F-4D97-AF65-F5344CB8AC3E}">
        <p14:creationId xmlns:p14="http://schemas.microsoft.com/office/powerpoint/2010/main" val="125928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objekt ">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p:nvPr>
        </p:nvSpPr>
        <p:spPr>
          <a:xfrm>
            <a:off x="768927" y="1278080"/>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p:nvPr>
        </p:nvSpPr>
        <p:spPr>
          <a:xfrm>
            <a:off x="6238541" y="1278080"/>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p:nvPr>
        </p:nvSpPr>
        <p:spPr>
          <a:xfrm>
            <a:off x="768927" y="3917105"/>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p:nvPr>
        </p:nvSpPr>
        <p:spPr>
          <a:xfrm>
            <a:off x="6238541" y="3917105"/>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0" name="Rektangel 9">
            <a:extLst>
              <a:ext uri="{FF2B5EF4-FFF2-40B4-BE49-F238E27FC236}">
                <a16:creationId xmlns:a16="http://schemas.microsoft.com/office/drawing/2014/main" id="{67EF4E7C-C7CD-4699-97EF-2CC794367847}"/>
              </a:ext>
            </a:extLst>
          </p:cNvPr>
          <p:cNvSpPr/>
          <p:nvPr userDrawn="1"/>
        </p:nvSpPr>
        <p:spPr>
          <a:xfrm>
            <a:off x="-2074460" y="24063"/>
            <a:ext cx="1990236" cy="1466940"/>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4 objekt: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plats för fyra objekt med varsin bildtext, centrerat. Bra när du vill jämföra objekt från olika år etc. Om du behöver göra fler/färre rutor kan du kopiera/ta bort platshållare.</a:t>
            </a:r>
          </a:p>
        </p:txBody>
      </p:sp>
    </p:spTree>
    <p:extLst>
      <p:ext uri="{BB962C8B-B14F-4D97-AF65-F5344CB8AC3E}">
        <p14:creationId xmlns:p14="http://schemas.microsoft.com/office/powerpoint/2010/main" val="70356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0" name="Rektangel 9">
            <a:extLst>
              <a:ext uri="{FF2B5EF4-FFF2-40B4-BE49-F238E27FC236}">
                <a16:creationId xmlns:a16="http://schemas.microsoft.com/office/drawing/2014/main" id="{67EF4E7C-C7CD-4699-97EF-2CC794367847}"/>
              </a:ext>
            </a:extLst>
          </p:cNvPr>
          <p:cNvSpPr/>
          <p:nvPr userDrawn="1"/>
        </p:nvSpPr>
        <p:spPr>
          <a:xfrm>
            <a:off x="-2074460" y="24063"/>
            <a:ext cx="1990236" cy="1466940"/>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4 bilder: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plats för fyra bilder med varsin bildtext, vänsterställt. Bra när du vill jämföra bild från olika år etc. Om du behöver göra fler/färre rutor kan du kopiera/ta bort platshållare.</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sv-SE"/>
              <a:t>4 vänsterställda bilder</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sv-SE"/>
              <a:t>4 vänsterställda bilder</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sv-SE"/>
              <a:t>4 vänsterställda bilder</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sv-SE"/>
              <a:t>4 vänsterställda bilder</a:t>
            </a:r>
          </a:p>
        </p:txBody>
      </p:sp>
    </p:spTree>
    <p:extLst>
      <p:ext uri="{BB962C8B-B14F-4D97-AF65-F5344CB8AC3E}">
        <p14:creationId xmlns:p14="http://schemas.microsoft.com/office/powerpoint/2010/main" val="208086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om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9" name="Rektangel 8">
            <a:extLst>
              <a:ext uri="{FF2B5EF4-FFF2-40B4-BE49-F238E27FC236}">
                <a16:creationId xmlns:a16="http://schemas.microsoft.com/office/drawing/2014/main" id="{F7A80C34-BE5B-48ED-9F8E-B78B0BD14B19}"/>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Tom svart sida: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välj som paussida eller lägg in om du vill diskutera något utanför presentationen. Svart sida gör presentationen mindre tung än en bild.</a:t>
            </a:r>
          </a:p>
        </p:txBody>
      </p:sp>
    </p:spTree>
    <p:extLst>
      <p:ext uri="{BB962C8B-B14F-4D97-AF65-F5344CB8AC3E}">
        <p14:creationId xmlns:p14="http://schemas.microsoft.com/office/powerpoint/2010/main" val="1572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Mellanrubrik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sv-SE"/>
              <a:t>Mellanrubrik</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0" name="Rektangel 9">
            <a:extLst>
              <a:ext uri="{FF2B5EF4-FFF2-40B4-BE49-F238E27FC236}">
                <a16:creationId xmlns:a16="http://schemas.microsoft.com/office/drawing/2014/main" id="{42B662A0-10BF-4655-924F-2045658ACA81}"/>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Mellanrubrik svart 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centrerad vit text för att skriva enstaka ord, frågor eller mellanrubriker på. Svart sida gör presentationen mindre tung än en bild.</a:t>
            </a:r>
          </a:p>
        </p:txBody>
      </p:sp>
    </p:spTree>
    <p:extLst>
      <p:ext uri="{BB962C8B-B14F-4D97-AF65-F5344CB8AC3E}">
        <p14:creationId xmlns:p14="http://schemas.microsoft.com/office/powerpoint/2010/main" val="322225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lutande 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1" y="887104"/>
            <a:ext cx="8181111" cy="1529246"/>
          </a:xfrm>
        </p:spPr>
        <p:txBody>
          <a:bodyPr/>
          <a:lstStyle>
            <a:lvl1pPr>
              <a:defRPr/>
            </a:lvl1pPr>
          </a:lstStyle>
          <a:p>
            <a:r>
              <a:rPr lang="sv-SE"/>
              <a:t>Tacktext</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58825" y="3195449"/>
            <a:ext cx="6501784" cy="2427429"/>
          </a:xfrm>
        </p:spPr>
        <p:txBody>
          <a:bodyPr/>
          <a:lstStyle>
            <a:lvl1pPr marL="0" indent="0">
              <a:lnSpc>
                <a:spcPct val="100000"/>
              </a:lnSpc>
              <a:spcBef>
                <a:spcPts val="0"/>
              </a:spcBef>
              <a:buNone/>
              <a:defRPr sz="1600"/>
            </a:lvl1pPr>
          </a:lstStyle>
          <a:p>
            <a:pPr lvl="0"/>
            <a:r>
              <a:rPr lang="sv-SE"/>
              <a:t>Namn Efternamn, tel, mail</a:t>
            </a:r>
            <a:br>
              <a:rPr lang="sv-SE"/>
            </a:br>
            <a:r>
              <a:rPr lang="sv-SE"/>
              <a:t>webbadress</a:t>
            </a:r>
          </a:p>
        </p:txBody>
      </p:sp>
      <p:pic>
        <p:nvPicPr>
          <p:cNvPr id="4" name="Bildobjekt 3">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0" name="Rektangel 9">
            <a:extLst>
              <a:ext uri="{FF2B5EF4-FFF2-40B4-BE49-F238E27FC236}">
                <a16:creationId xmlns:a16="http://schemas.microsoft.com/office/drawing/2014/main" id="{6297439C-DE2D-4496-B897-CC792D86B486}"/>
              </a:ext>
            </a:extLst>
          </p:cNvPr>
          <p:cNvSpPr/>
          <p:nvPr userDrawn="1"/>
        </p:nvSpPr>
        <p:spPr>
          <a:xfrm>
            <a:off x="-2033516" y="24063"/>
            <a:ext cx="1949292" cy="1071704"/>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Avslutande sida: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skriv in kontaktuppgifter eller vad du vill att folk ska komma ihåg när föreläsningen är slut.</a:t>
            </a:r>
          </a:p>
        </p:txBody>
      </p:sp>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58825" y="2868783"/>
            <a:ext cx="6501784" cy="291089"/>
          </a:xfrm>
        </p:spPr>
        <p:txBody>
          <a:bodyPr anchor="b"/>
          <a:lstStyle>
            <a:lvl1pPr marL="0" indent="0">
              <a:lnSpc>
                <a:spcPts val="2400"/>
              </a:lnSpc>
              <a:spcBef>
                <a:spcPts val="0"/>
              </a:spcBef>
              <a:buNone/>
              <a:defRPr sz="1600"/>
            </a:lvl1pPr>
          </a:lstStyle>
          <a:p>
            <a:r>
              <a:rPr lang="sv-SE" sz="1600"/>
              <a:t>KONTAKTUPPGIFTER:</a:t>
            </a:r>
          </a:p>
        </p:txBody>
      </p:sp>
    </p:spTree>
    <p:extLst>
      <p:ext uri="{BB962C8B-B14F-4D97-AF65-F5344CB8AC3E}">
        <p14:creationId xmlns:p14="http://schemas.microsoft.com/office/powerpoint/2010/main" val="314759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ubrik och innehåll, 2 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i tvåspalt</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för en- eller tvåradig rubrik och innehåll i två spalter (text, bild, diagram, film etc.). Du kan också lägga in en bildtext.</a:t>
            </a:r>
          </a:p>
        </p:txBody>
      </p:sp>
    </p:spTree>
    <p:extLst>
      <p:ext uri="{BB962C8B-B14F-4D97-AF65-F5344CB8AC3E}">
        <p14:creationId xmlns:p14="http://schemas.microsoft.com/office/powerpoint/2010/main" val="421474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15" name="Rektangel 14"/>
          <p:cNvSpPr/>
          <p:nvPr userDrawn="1"/>
        </p:nvSpPr>
        <p:spPr>
          <a:xfrm>
            <a:off x="250810" y="261177"/>
            <a:ext cx="11697353" cy="6332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6" name="Bildobjekt 1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70835" y="5322789"/>
            <a:ext cx="2255061" cy="720000"/>
          </a:xfrm>
          <a:prstGeom prst="rect">
            <a:avLst/>
          </a:prstGeom>
        </p:spPr>
      </p:pic>
      <p:sp>
        <p:nvSpPr>
          <p:cNvPr id="6" name="Title 1"/>
          <p:cNvSpPr>
            <a:spLocks noGrp="1"/>
          </p:cNvSpPr>
          <p:nvPr>
            <p:ph type="ctrTitle"/>
          </p:nvPr>
        </p:nvSpPr>
        <p:spPr>
          <a:xfrm>
            <a:off x="2616000" y="1484316"/>
            <a:ext cx="6960000" cy="1561945"/>
          </a:xfrm>
        </p:spPr>
        <p:txBody>
          <a:bodyPr anchor="b">
            <a:normAutofit/>
          </a:bodyPr>
          <a:lstStyle>
            <a:lvl1pPr algn="ctr">
              <a:defRPr sz="3733">
                <a:solidFill>
                  <a:schemeClr val="bg1"/>
                </a:solidFill>
              </a:defRPr>
            </a:lvl1pPr>
          </a:lstStyle>
          <a:p>
            <a:r>
              <a:rPr lang="sv-SE"/>
              <a:t>Klicka här för att ändra format</a:t>
            </a:r>
            <a:endParaRPr lang="en-US" dirty="0"/>
          </a:p>
        </p:txBody>
      </p:sp>
      <p:sp>
        <p:nvSpPr>
          <p:cNvPr id="7"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bg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207440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0292" y="1865852"/>
            <a:ext cx="8871413" cy="374364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D7A3B3DD-11D3-46FE-8693-ABC62839DACF}" type="datetimeFigureOut">
              <a:rPr lang="sv-SE" smtClean="0"/>
              <a:t>2021-02-01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3ED0E79-C485-4358-AA6A-241A5ED8242A}" type="slidenum">
              <a:rPr lang="sv-SE" smtClean="0"/>
              <a:t>‹#›</a:t>
            </a:fld>
            <a:endParaRPr lang="sv-SE"/>
          </a:p>
        </p:txBody>
      </p:sp>
      <p:sp>
        <p:nvSpPr>
          <p:cNvPr id="7" name="textruta 6"/>
          <p:cNvSpPr txBox="1"/>
          <p:nvPr userDrawn="1"/>
        </p:nvSpPr>
        <p:spPr>
          <a:xfrm>
            <a:off x="-700717" y="773762"/>
            <a:ext cx="184731" cy="461665"/>
          </a:xfrm>
          <a:prstGeom prst="rect">
            <a:avLst/>
          </a:prstGeom>
          <a:noFill/>
        </p:spPr>
        <p:txBody>
          <a:bodyPr wrap="none" rtlCol="0">
            <a:spAutoFit/>
          </a:bodyPr>
          <a:lstStyle/>
          <a:p>
            <a:endParaRPr lang="sv-SE" sz="2400" dirty="0"/>
          </a:p>
        </p:txBody>
      </p:sp>
      <p:sp>
        <p:nvSpPr>
          <p:cNvPr id="8" name="Title Placeholder 1"/>
          <p:cNvSpPr>
            <a:spLocks noGrp="1"/>
          </p:cNvSpPr>
          <p:nvPr>
            <p:ph type="title"/>
          </p:nvPr>
        </p:nvSpPr>
        <p:spPr>
          <a:xfrm>
            <a:off x="1660295" y="511951"/>
            <a:ext cx="8863152" cy="1080468"/>
          </a:xfrm>
          <a:prstGeom prst="rect">
            <a:avLst/>
          </a:prstGeom>
        </p:spPr>
        <p:txBody>
          <a:bodyPr vert="horz" lIns="0" tIns="0" rIns="0" bIns="0" rtlCol="0" anchor="ctr">
            <a:normAutofit/>
          </a:bodyPr>
          <a:lstStyle/>
          <a:p>
            <a:r>
              <a:rPr lang="sv-SE"/>
              <a:t>Klicka här för att ändra format</a:t>
            </a:r>
            <a:endParaRPr lang="en-US" dirty="0"/>
          </a:p>
        </p:txBody>
      </p:sp>
    </p:spTree>
    <p:extLst>
      <p:ext uri="{BB962C8B-B14F-4D97-AF65-F5344CB8AC3E}">
        <p14:creationId xmlns:p14="http://schemas.microsoft.com/office/powerpoint/2010/main" val="1105340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0298" y="1895239"/>
            <a:ext cx="4198252" cy="372143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D7A3B3DD-11D3-46FE-8693-ABC62839DACF}" type="datetimeFigureOut">
              <a:rPr lang="sv-SE" smtClean="0"/>
              <a:t>2021-02-01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D3ED0E79-C485-4358-AA6A-241A5ED8242A}" type="slidenum">
              <a:rPr lang="sv-SE" smtClean="0"/>
              <a:t>‹#›</a:t>
            </a:fld>
            <a:endParaRPr lang="sv-SE"/>
          </a:p>
        </p:txBody>
      </p:sp>
      <p:sp>
        <p:nvSpPr>
          <p:cNvPr id="8" name="Content Placeholder 2"/>
          <p:cNvSpPr>
            <a:spLocks noGrp="1"/>
          </p:cNvSpPr>
          <p:nvPr>
            <p:ph idx="13"/>
          </p:nvPr>
        </p:nvSpPr>
        <p:spPr>
          <a:xfrm>
            <a:off x="6326487" y="1895239"/>
            <a:ext cx="4196960" cy="372143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9" name="Title Placeholder 1"/>
          <p:cNvSpPr>
            <a:spLocks noGrp="1"/>
          </p:cNvSpPr>
          <p:nvPr>
            <p:ph type="title"/>
          </p:nvPr>
        </p:nvSpPr>
        <p:spPr>
          <a:xfrm>
            <a:off x="1660295" y="511951"/>
            <a:ext cx="8863152" cy="1080468"/>
          </a:xfrm>
          <a:prstGeom prst="rect">
            <a:avLst/>
          </a:prstGeom>
        </p:spPr>
        <p:txBody>
          <a:bodyPr vert="horz" lIns="0" tIns="0" rIns="0" bIns="0" rtlCol="0" anchor="ctr">
            <a:normAutofit/>
          </a:bodyPr>
          <a:lstStyle/>
          <a:p>
            <a:r>
              <a:rPr lang="sv-SE"/>
              <a:t>Klicka här för att ändra format</a:t>
            </a:r>
            <a:endParaRPr lang="en-US" dirty="0"/>
          </a:p>
        </p:txBody>
      </p:sp>
    </p:spTree>
    <p:extLst>
      <p:ext uri="{BB962C8B-B14F-4D97-AF65-F5344CB8AC3E}">
        <p14:creationId xmlns:p14="http://schemas.microsoft.com/office/powerpoint/2010/main" val="226770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A3B3DD-11D3-46FE-8693-ABC62839DACF}" type="datetimeFigureOut">
              <a:rPr lang="sv-SE" smtClean="0"/>
              <a:t>2021-02-01</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D3ED0E79-C485-4358-AA6A-241A5ED8242A}" type="slidenum">
              <a:rPr lang="sv-SE" smtClean="0"/>
              <a:t>‹#›</a:t>
            </a:fld>
            <a:endParaRPr lang="sv-SE"/>
          </a:p>
        </p:txBody>
      </p:sp>
      <p:sp>
        <p:nvSpPr>
          <p:cNvPr id="6" name="Title Placeholder 1"/>
          <p:cNvSpPr>
            <a:spLocks noGrp="1"/>
          </p:cNvSpPr>
          <p:nvPr>
            <p:ph type="title"/>
          </p:nvPr>
        </p:nvSpPr>
        <p:spPr>
          <a:xfrm>
            <a:off x="1660295" y="520418"/>
            <a:ext cx="8863152" cy="1080468"/>
          </a:xfrm>
          <a:prstGeom prst="rect">
            <a:avLst/>
          </a:prstGeom>
        </p:spPr>
        <p:txBody>
          <a:bodyPr vert="horz" lIns="0" tIns="0" rIns="0" bIns="0" rtlCol="0" anchor="ctr">
            <a:normAutofit/>
          </a:bodyPr>
          <a:lstStyle/>
          <a:p>
            <a:r>
              <a:rPr lang="sv-SE"/>
              <a:t>Klicka här för att ändra format</a:t>
            </a:r>
            <a:endParaRPr lang="en-US" dirty="0"/>
          </a:p>
        </p:txBody>
      </p:sp>
    </p:spTree>
    <p:extLst>
      <p:ext uri="{BB962C8B-B14F-4D97-AF65-F5344CB8AC3E}">
        <p14:creationId xmlns:p14="http://schemas.microsoft.com/office/powerpoint/2010/main" val="331796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A3B3DD-11D3-46FE-8693-ABC62839DACF}" type="datetimeFigureOut">
              <a:rPr lang="sv-SE" smtClean="0"/>
              <a:t>2021-02-01</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D3ED0E79-C485-4358-AA6A-241A5ED8242A}" type="slidenum">
              <a:rPr lang="sv-SE" smtClean="0"/>
              <a:t>‹#›</a:t>
            </a:fld>
            <a:endParaRPr lang="sv-SE"/>
          </a:p>
        </p:txBody>
      </p:sp>
    </p:spTree>
    <p:extLst>
      <p:ext uri="{BB962C8B-B14F-4D97-AF65-F5344CB8AC3E}">
        <p14:creationId xmlns:p14="http://schemas.microsoft.com/office/powerpoint/2010/main" val="7555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Avsnitt">
    <p:spTree>
      <p:nvGrpSpPr>
        <p:cNvPr id="1" name=""/>
        <p:cNvGrpSpPr/>
        <p:nvPr/>
      </p:nvGrpSpPr>
      <p:grpSpPr>
        <a:xfrm>
          <a:off x="0" y="0"/>
          <a:ext cx="0" cy="0"/>
          <a:chOff x="0" y="0"/>
          <a:chExt cx="0" cy="0"/>
        </a:xfrm>
      </p:grpSpPr>
      <p:sp>
        <p:nvSpPr>
          <p:cNvPr id="2"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3"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
        <p:nvSpPr>
          <p:cNvPr id="5" name="Platshållare för datum 4"/>
          <p:cNvSpPr>
            <a:spLocks noGrp="1"/>
          </p:cNvSpPr>
          <p:nvPr>
            <p:ph type="dt" sz="half" idx="10"/>
          </p:nvPr>
        </p:nvSpPr>
        <p:spPr/>
        <p:txBody>
          <a:bodyPr/>
          <a:lstStyle/>
          <a:p>
            <a:fld id="{D7A3B3DD-11D3-46FE-8693-ABC62839DACF}" type="datetimeFigureOut">
              <a:rPr lang="sv-SE" smtClean="0"/>
              <a:pPr/>
              <a:t>2021-02-01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8" name="Platshållare för bildnummer 7"/>
          <p:cNvSpPr>
            <a:spLocks noGrp="1"/>
          </p:cNvSpPr>
          <p:nvPr>
            <p:ph type="sldNum" sz="quarter" idx="12"/>
          </p:nvPr>
        </p:nvSpPr>
        <p:spPr/>
        <p:txBody>
          <a:bodyPr/>
          <a:lstStyle/>
          <a:p>
            <a:fld id="{D3ED0E79-C485-4358-AA6A-241A5ED8242A}" type="slidenum">
              <a:rPr lang="sv-SE" smtClean="0"/>
              <a:pPr/>
              <a:t>‹#›</a:t>
            </a:fld>
            <a:endParaRPr lang="sv-SE" dirty="0"/>
          </a:p>
        </p:txBody>
      </p:sp>
    </p:spTree>
    <p:extLst>
      <p:ext uri="{BB962C8B-B14F-4D97-AF65-F5344CB8AC3E}">
        <p14:creationId xmlns:p14="http://schemas.microsoft.com/office/powerpoint/2010/main" val="138024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art- och slutsida Svart">
    <p:spTree>
      <p:nvGrpSpPr>
        <p:cNvPr id="1" name=""/>
        <p:cNvGrpSpPr/>
        <p:nvPr/>
      </p:nvGrpSpPr>
      <p:grpSpPr>
        <a:xfrm>
          <a:off x="0" y="0"/>
          <a:ext cx="0" cy="0"/>
          <a:chOff x="0" y="0"/>
          <a:chExt cx="0" cy="0"/>
        </a:xfrm>
      </p:grpSpPr>
      <p:sp>
        <p:nvSpPr>
          <p:cNvPr id="15" name="Rektangel 14"/>
          <p:cNvSpPr/>
          <p:nvPr userDrawn="1"/>
        </p:nvSpPr>
        <p:spPr>
          <a:xfrm>
            <a:off x="250810" y="252753"/>
            <a:ext cx="11697353" cy="633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6" name="Bildobjekt 1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70834" y="5314364"/>
            <a:ext cx="2255061" cy="720000"/>
          </a:xfrm>
          <a:prstGeom prst="rect">
            <a:avLst/>
          </a:prstGeom>
        </p:spPr>
      </p:pic>
      <p:sp>
        <p:nvSpPr>
          <p:cNvPr id="6" name="Title 1"/>
          <p:cNvSpPr>
            <a:spLocks noGrp="1"/>
          </p:cNvSpPr>
          <p:nvPr>
            <p:ph type="ctrTitle"/>
          </p:nvPr>
        </p:nvSpPr>
        <p:spPr>
          <a:xfrm>
            <a:off x="2616000" y="1484316"/>
            <a:ext cx="6960000" cy="1561945"/>
          </a:xfrm>
        </p:spPr>
        <p:txBody>
          <a:bodyPr anchor="b">
            <a:normAutofit/>
          </a:bodyPr>
          <a:lstStyle>
            <a:lvl1pPr algn="ctr">
              <a:defRPr sz="3733">
                <a:solidFill>
                  <a:schemeClr val="bg1"/>
                </a:solidFill>
              </a:defRPr>
            </a:lvl1pPr>
          </a:lstStyle>
          <a:p>
            <a:r>
              <a:rPr lang="sv-SE"/>
              <a:t>Klicka här för att ändra format</a:t>
            </a:r>
            <a:endParaRPr lang="en-US" dirty="0"/>
          </a:p>
        </p:txBody>
      </p:sp>
      <p:sp>
        <p:nvSpPr>
          <p:cNvPr id="7"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bg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188425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art- och slutsida Rosa">
    <p:spTree>
      <p:nvGrpSpPr>
        <p:cNvPr id="1" name=""/>
        <p:cNvGrpSpPr/>
        <p:nvPr/>
      </p:nvGrpSpPr>
      <p:grpSpPr>
        <a:xfrm>
          <a:off x="0" y="0"/>
          <a:ext cx="0" cy="0"/>
          <a:chOff x="0" y="0"/>
          <a:chExt cx="0" cy="0"/>
        </a:xfrm>
      </p:grpSpPr>
      <p:sp>
        <p:nvSpPr>
          <p:cNvPr id="11" name="Rektangel 10"/>
          <p:cNvSpPr/>
          <p:nvPr userDrawn="1"/>
        </p:nvSpPr>
        <p:spPr>
          <a:xfrm>
            <a:off x="250810" y="261179"/>
            <a:ext cx="11697353" cy="63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70841" y="5322789"/>
            <a:ext cx="2255060" cy="720000"/>
          </a:xfrm>
          <a:prstGeom prst="rect">
            <a:avLst/>
          </a:prstGeom>
        </p:spPr>
      </p:pic>
      <p:sp>
        <p:nvSpPr>
          <p:cNvPr id="7"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8"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1286612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tart- och slutsida Grön">
    <p:spTree>
      <p:nvGrpSpPr>
        <p:cNvPr id="1" name=""/>
        <p:cNvGrpSpPr/>
        <p:nvPr/>
      </p:nvGrpSpPr>
      <p:grpSpPr>
        <a:xfrm>
          <a:off x="0" y="0"/>
          <a:ext cx="0" cy="0"/>
          <a:chOff x="0" y="0"/>
          <a:chExt cx="0" cy="0"/>
        </a:xfrm>
      </p:grpSpPr>
      <p:sp>
        <p:nvSpPr>
          <p:cNvPr id="11" name="Rektangel 10"/>
          <p:cNvSpPr/>
          <p:nvPr userDrawn="1"/>
        </p:nvSpPr>
        <p:spPr>
          <a:xfrm>
            <a:off x="250810" y="261177"/>
            <a:ext cx="11697353" cy="63356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70839" y="5322789"/>
            <a:ext cx="2255060" cy="720000"/>
          </a:xfrm>
          <a:prstGeom prst="rect">
            <a:avLst/>
          </a:prstGeom>
        </p:spPr>
      </p:pic>
      <p:sp>
        <p:nvSpPr>
          <p:cNvPr id="9"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10"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117675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tart- och slutsida Beige">
    <p:spTree>
      <p:nvGrpSpPr>
        <p:cNvPr id="1" name=""/>
        <p:cNvGrpSpPr/>
        <p:nvPr/>
      </p:nvGrpSpPr>
      <p:grpSpPr>
        <a:xfrm>
          <a:off x="0" y="0"/>
          <a:ext cx="0" cy="0"/>
          <a:chOff x="0" y="0"/>
          <a:chExt cx="0" cy="0"/>
        </a:xfrm>
      </p:grpSpPr>
      <p:sp>
        <p:nvSpPr>
          <p:cNvPr id="11" name="Rektangel 10"/>
          <p:cNvSpPr/>
          <p:nvPr userDrawn="1"/>
        </p:nvSpPr>
        <p:spPr>
          <a:xfrm>
            <a:off x="250810" y="261176"/>
            <a:ext cx="11697353" cy="633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70839" y="5322789"/>
            <a:ext cx="2255060" cy="720000"/>
          </a:xfrm>
          <a:prstGeom prst="rect">
            <a:avLst/>
          </a:prstGeom>
        </p:spPr>
      </p:pic>
      <p:sp>
        <p:nvSpPr>
          <p:cNvPr id="7"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8"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3966859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tart- och slutsida Grå">
    <p:spTree>
      <p:nvGrpSpPr>
        <p:cNvPr id="1" name=""/>
        <p:cNvGrpSpPr/>
        <p:nvPr/>
      </p:nvGrpSpPr>
      <p:grpSpPr>
        <a:xfrm>
          <a:off x="0" y="0"/>
          <a:ext cx="0" cy="0"/>
          <a:chOff x="0" y="0"/>
          <a:chExt cx="0" cy="0"/>
        </a:xfrm>
      </p:grpSpPr>
      <p:sp>
        <p:nvSpPr>
          <p:cNvPr id="11" name="Rektangel 10"/>
          <p:cNvSpPr/>
          <p:nvPr userDrawn="1"/>
        </p:nvSpPr>
        <p:spPr>
          <a:xfrm>
            <a:off x="250810" y="261178"/>
            <a:ext cx="11697353" cy="63356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6" name="Bildobjekt 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70841" y="5322789"/>
            <a:ext cx="2255060" cy="720000"/>
          </a:xfrm>
          <a:prstGeom prst="rect">
            <a:avLst/>
          </a:prstGeom>
        </p:spPr>
      </p:pic>
      <p:sp>
        <p:nvSpPr>
          <p:cNvPr id="7"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8"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9628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tartsida Bildbakgrund">
    <p:spTree>
      <p:nvGrpSpPr>
        <p:cNvPr id="1" name=""/>
        <p:cNvGrpSpPr/>
        <p:nvPr/>
      </p:nvGrpSpPr>
      <p:grpSpPr>
        <a:xfrm>
          <a:off x="0" y="0"/>
          <a:ext cx="0" cy="0"/>
          <a:chOff x="0" y="0"/>
          <a:chExt cx="0" cy="0"/>
        </a:xfrm>
      </p:grpSpPr>
      <p:sp>
        <p:nvSpPr>
          <p:cNvPr id="8" name="Rektangel 7"/>
          <p:cNvSpPr/>
          <p:nvPr userDrawn="1"/>
        </p:nvSpPr>
        <p:spPr>
          <a:xfrm>
            <a:off x="250810" y="269602"/>
            <a:ext cx="11697353" cy="5335225"/>
          </a:xfrm>
          <a:prstGeom prst="rect">
            <a:avLst/>
          </a:prstGeom>
          <a:blipFill>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9" name="Bildobjekt 8"/>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012961" y="5882421"/>
            <a:ext cx="2255060" cy="720000"/>
          </a:xfrm>
          <a:prstGeom prst="rect">
            <a:avLst/>
          </a:prstGeom>
        </p:spPr>
      </p:pic>
      <p:sp>
        <p:nvSpPr>
          <p:cNvPr id="7" name="Title 1"/>
          <p:cNvSpPr>
            <a:spLocks noGrp="1"/>
          </p:cNvSpPr>
          <p:nvPr>
            <p:ph type="ctrTitle" hasCustomPrompt="1"/>
          </p:nvPr>
        </p:nvSpPr>
        <p:spPr>
          <a:xfrm>
            <a:off x="2616000" y="1484316"/>
            <a:ext cx="6960000" cy="1561945"/>
          </a:xfrm>
        </p:spPr>
        <p:txBody>
          <a:bodyPr anchor="b">
            <a:normAutofit/>
          </a:bodyPr>
          <a:lstStyle>
            <a:lvl1pPr algn="ctr">
              <a:defRPr sz="3733">
                <a:solidFill>
                  <a:schemeClr val="bg1"/>
                </a:solidFill>
              </a:defRPr>
            </a:lvl1pPr>
          </a:lstStyle>
          <a:p>
            <a:r>
              <a:rPr lang="sv-SE" dirty="0"/>
              <a:t>Lägg till en rubrik</a:t>
            </a:r>
            <a:endParaRPr lang="en-US" dirty="0"/>
          </a:p>
        </p:txBody>
      </p:sp>
      <p:sp>
        <p:nvSpPr>
          <p:cNvPr id="10" name="Subtitle 2"/>
          <p:cNvSpPr>
            <a:spLocks noGrp="1"/>
          </p:cNvSpPr>
          <p:nvPr>
            <p:ph type="subTitle" idx="1" hasCustomPrompt="1"/>
          </p:nvPr>
        </p:nvSpPr>
        <p:spPr>
          <a:xfrm>
            <a:off x="2616000" y="3284539"/>
            <a:ext cx="6960000" cy="1083680"/>
          </a:xfrm>
        </p:spPr>
        <p:txBody>
          <a:bodyPr>
            <a:normAutofit/>
          </a:bodyPr>
          <a:lstStyle>
            <a:lvl1pPr marL="0" indent="0" algn="ctr">
              <a:lnSpc>
                <a:spcPct val="100000"/>
              </a:lnSpc>
              <a:buNone/>
              <a:defRPr sz="2400" b="1" baseline="0">
                <a:solidFill>
                  <a:schemeClr val="bg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dirty="0"/>
              <a:t>Klicka för att lägga till underrubrik, tänk dock på att inte använda denna layout som slutsida</a:t>
            </a:r>
            <a:endParaRPr lang="en-US" dirty="0"/>
          </a:p>
        </p:txBody>
      </p:sp>
    </p:spTree>
    <p:extLst>
      <p:ext uri="{BB962C8B-B14F-4D97-AF65-F5344CB8AC3E}">
        <p14:creationId xmlns:p14="http://schemas.microsoft.com/office/powerpoint/2010/main" val="352890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nitt - Svart">
    <p:spTree>
      <p:nvGrpSpPr>
        <p:cNvPr id="1" name=""/>
        <p:cNvGrpSpPr/>
        <p:nvPr/>
      </p:nvGrpSpPr>
      <p:grpSpPr>
        <a:xfrm>
          <a:off x="0" y="0"/>
          <a:ext cx="0" cy="0"/>
          <a:chOff x="0" y="0"/>
          <a:chExt cx="0" cy="0"/>
        </a:xfrm>
      </p:grpSpPr>
      <p:sp>
        <p:nvSpPr>
          <p:cNvPr id="11" name="Rektangel 10"/>
          <p:cNvSpPr/>
          <p:nvPr userDrawn="1"/>
        </p:nvSpPr>
        <p:spPr>
          <a:xfrm>
            <a:off x="372532" y="397937"/>
            <a:ext cx="11424000" cy="5231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datum 4"/>
          <p:cNvSpPr>
            <a:spLocks noGrp="1"/>
          </p:cNvSpPr>
          <p:nvPr>
            <p:ph type="dt" sz="half" idx="10"/>
          </p:nvPr>
        </p:nvSpPr>
        <p:spPr/>
        <p:txBody>
          <a:bodyPr/>
          <a:lstStyle/>
          <a:p>
            <a:fld id="{D7A3B3DD-11D3-46FE-8693-ABC62839DACF}" type="datetimeFigureOut">
              <a:rPr lang="sv-SE" smtClean="0"/>
              <a:pPr/>
              <a:t>2021-02-01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8" name="Platshållare för bildnummer 7"/>
          <p:cNvSpPr>
            <a:spLocks noGrp="1"/>
          </p:cNvSpPr>
          <p:nvPr>
            <p:ph type="sldNum" sz="quarter" idx="12"/>
          </p:nvPr>
        </p:nvSpPr>
        <p:spPr/>
        <p:txBody>
          <a:bodyPr/>
          <a:lstStyle/>
          <a:p>
            <a:fld id="{D3ED0E79-C485-4358-AA6A-241A5ED8242A}" type="slidenum">
              <a:rPr lang="sv-SE" smtClean="0"/>
              <a:pPr/>
              <a:t>‹#›</a:t>
            </a:fld>
            <a:endParaRPr lang="sv-SE" dirty="0"/>
          </a:p>
        </p:txBody>
      </p:sp>
      <p:sp>
        <p:nvSpPr>
          <p:cNvPr id="9" name="Title 1"/>
          <p:cNvSpPr>
            <a:spLocks noGrp="1"/>
          </p:cNvSpPr>
          <p:nvPr>
            <p:ph type="ctrTitle"/>
          </p:nvPr>
        </p:nvSpPr>
        <p:spPr>
          <a:xfrm>
            <a:off x="2616000" y="1484316"/>
            <a:ext cx="6960000" cy="1561945"/>
          </a:xfrm>
        </p:spPr>
        <p:txBody>
          <a:bodyPr anchor="b">
            <a:normAutofit/>
          </a:bodyPr>
          <a:lstStyle>
            <a:lvl1pPr algn="ctr">
              <a:defRPr sz="3733">
                <a:solidFill>
                  <a:schemeClr val="bg1"/>
                </a:solidFill>
              </a:defRPr>
            </a:lvl1pPr>
          </a:lstStyle>
          <a:p>
            <a:r>
              <a:rPr lang="sv-SE"/>
              <a:t>Klicka här för att ändra format</a:t>
            </a:r>
            <a:endParaRPr lang="en-US" dirty="0"/>
          </a:p>
        </p:txBody>
      </p:sp>
      <p:sp>
        <p:nvSpPr>
          <p:cNvPr id="12"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bg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419637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nitt - Blå">
    <p:spTree>
      <p:nvGrpSpPr>
        <p:cNvPr id="1" name=""/>
        <p:cNvGrpSpPr/>
        <p:nvPr/>
      </p:nvGrpSpPr>
      <p:grpSpPr>
        <a:xfrm>
          <a:off x="0" y="0"/>
          <a:ext cx="0" cy="0"/>
          <a:chOff x="0" y="0"/>
          <a:chExt cx="0" cy="0"/>
        </a:xfrm>
      </p:grpSpPr>
      <p:sp>
        <p:nvSpPr>
          <p:cNvPr id="11" name="Rektangel 10"/>
          <p:cNvSpPr/>
          <p:nvPr userDrawn="1"/>
        </p:nvSpPr>
        <p:spPr>
          <a:xfrm>
            <a:off x="389466" y="414868"/>
            <a:ext cx="11413068" cy="51985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datum 4"/>
          <p:cNvSpPr>
            <a:spLocks noGrp="1"/>
          </p:cNvSpPr>
          <p:nvPr>
            <p:ph type="dt" sz="half" idx="10"/>
          </p:nvPr>
        </p:nvSpPr>
        <p:spPr/>
        <p:txBody>
          <a:bodyPr/>
          <a:lstStyle/>
          <a:p>
            <a:fld id="{D7A3B3DD-11D3-46FE-8693-ABC62839DACF}" type="datetimeFigureOut">
              <a:rPr lang="sv-SE" smtClean="0"/>
              <a:pPr/>
              <a:t>2021-02-01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8" name="Platshållare för bildnummer 7"/>
          <p:cNvSpPr>
            <a:spLocks noGrp="1"/>
          </p:cNvSpPr>
          <p:nvPr>
            <p:ph type="sldNum" sz="quarter" idx="12"/>
          </p:nvPr>
        </p:nvSpPr>
        <p:spPr/>
        <p:txBody>
          <a:bodyPr/>
          <a:lstStyle/>
          <a:p>
            <a:fld id="{D3ED0E79-C485-4358-AA6A-241A5ED8242A}" type="slidenum">
              <a:rPr lang="sv-SE" smtClean="0"/>
              <a:pPr/>
              <a:t>‹#›</a:t>
            </a:fld>
            <a:endParaRPr lang="sv-SE" dirty="0"/>
          </a:p>
        </p:txBody>
      </p:sp>
      <p:sp>
        <p:nvSpPr>
          <p:cNvPr id="9" name="Title 1"/>
          <p:cNvSpPr>
            <a:spLocks noGrp="1"/>
          </p:cNvSpPr>
          <p:nvPr>
            <p:ph type="ctrTitle"/>
          </p:nvPr>
        </p:nvSpPr>
        <p:spPr>
          <a:xfrm>
            <a:off x="2616000" y="1484316"/>
            <a:ext cx="6960000" cy="1561945"/>
          </a:xfrm>
        </p:spPr>
        <p:txBody>
          <a:bodyPr anchor="b">
            <a:normAutofit/>
          </a:bodyPr>
          <a:lstStyle>
            <a:lvl1pPr algn="ctr">
              <a:defRPr sz="3733">
                <a:solidFill>
                  <a:schemeClr val="bg1"/>
                </a:solidFill>
              </a:defRPr>
            </a:lvl1pPr>
          </a:lstStyle>
          <a:p>
            <a:r>
              <a:rPr lang="sv-SE"/>
              <a:t>Klicka här för att ändra format</a:t>
            </a:r>
            <a:endParaRPr lang="en-US" dirty="0"/>
          </a:p>
        </p:txBody>
      </p:sp>
      <p:sp>
        <p:nvSpPr>
          <p:cNvPr id="12"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bg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377575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vsnitt - Rosa">
    <p:spTree>
      <p:nvGrpSpPr>
        <p:cNvPr id="1" name=""/>
        <p:cNvGrpSpPr/>
        <p:nvPr/>
      </p:nvGrpSpPr>
      <p:grpSpPr>
        <a:xfrm>
          <a:off x="0" y="0"/>
          <a:ext cx="0" cy="0"/>
          <a:chOff x="0" y="0"/>
          <a:chExt cx="0" cy="0"/>
        </a:xfrm>
      </p:grpSpPr>
      <p:sp>
        <p:nvSpPr>
          <p:cNvPr id="11" name="Rektangel 10"/>
          <p:cNvSpPr/>
          <p:nvPr userDrawn="1"/>
        </p:nvSpPr>
        <p:spPr>
          <a:xfrm>
            <a:off x="383122" y="389467"/>
            <a:ext cx="11425767" cy="520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datum 4"/>
          <p:cNvSpPr>
            <a:spLocks noGrp="1"/>
          </p:cNvSpPr>
          <p:nvPr>
            <p:ph type="dt" sz="half" idx="10"/>
          </p:nvPr>
        </p:nvSpPr>
        <p:spPr/>
        <p:txBody>
          <a:bodyPr/>
          <a:lstStyle/>
          <a:p>
            <a:fld id="{D7A3B3DD-11D3-46FE-8693-ABC62839DACF}" type="datetimeFigureOut">
              <a:rPr lang="sv-SE" smtClean="0"/>
              <a:pPr/>
              <a:t>2021-02-01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8" name="Platshållare för bildnummer 7"/>
          <p:cNvSpPr>
            <a:spLocks noGrp="1"/>
          </p:cNvSpPr>
          <p:nvPr>
            <p:ph type="sldNum" sz="quarter" idx="12"/>
          </p:nvPr>
        </p:nvSpPr>
        <p:spPr/>
        <p:txBody>
          <a:bodyPr/>
          <a:lstStyle/>
          <a:p>
            <a:fld id="{D3ED0E79-C485-4358-AA6A-241A5ED8242A}" type="slidenum">
              <a:rPr lang="sv-SE" smtClean="0"/>
              <a:pPr/>
              <a:t>‹#›</a:t>
            </a:fld>
            <a:endParaRPr lang="sv-SE" dirty="0"/>
          </a:p>
        </p:txBody>
      </p:sp>
      <p:sp>
        <p:nvSpPr>
          <p:cNvPr id="13"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14"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1792414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vsnitt - Grön">
    <p:spTree>
      <p:nvGrpSpPr>
        <p:cNvPr id="1" name=""/>
        <p:cNvGrpSpPr/>
        <p:nvPr/>
      </p:nvGrpSpPr>
      <p:grpSpPr>
        <a:xfrm>
          <a:off x="0" y="0"/>
          <a:ext cx="0" cy="0"/>
          <a:chOff x="0" y="0"/>
          <a:chExt cx="0" cy="0"/>
        </a:xfrm>
      </p:grpSpPr>
      <p:sp>
        <p:nvSpPr>
          <p:cNvPr id="11" name="Rektangel 10"/>
          <p:cNvSpPr/>
          <p:nvPr userDrawn="1"/>
        </p:nvSpPr>
        <p:spPr>
          <a:xfrm>
            <a:off x="383122" y="414869"/>
            <a:ext cx="11425767" cy="52069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datum 4"/>
          <p:cNvSpPr>
            <a:spLocks noGrp="1"/>
          </p:cNvSpPr>
          <p:nvPr>
            <p:ph type="dt" sz="half" idx="10"/>
          </p:nvPr>
        </p:nvSpPr>
        <p:spPr/>
        <p:txBody>
          <a:bodyPr/>
          <a:lstStyle/>
          <a:p>
            <a:fld id="{D7A3B3DD-11D3-46FE-8693-ABC62839DACF}" type="datetimeFigureOut">
              <a:rPr lang="sv-SE" smtClean="0"/>
              <a:pPr/>
              <a:t>2021-02-01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8" name="Platshållare för bildnummer 7"/>
          <p:cNvSpPr>
            <a:spLocks noGrp="1"/>
          </p:cNvSpPr>
          <p:nvPr>
            <p:ph type="sldNum" sz="quarter" idx="12"/>
          </p:nvPr>
        </p:nvSpPr>
        <p:spPr/>
        <p:txBody>
          <a:bodyPr/>
          <a:lstStyle/>
          <a:p>
            <a:fld id="{D3ED0E79-C485-4358-AA6A-241A5ED8242A}" type="slidenum">
              <a:rPr lang="sv-SE" smtClean="0"/>
              <a:pPr/>
              <a:t>‹#›</a:t>
            </a:fld>
            <a:endParaRPr lang="sv-SE" dirty="0"/>
          </a:p>
        </p:txBody>
      </p:sp>
      <p:sp>
        <p:nvSpPr>
          <p:cNvPr id="9"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12"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420454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nitt - Beige">
    <p:spTree>
      <p:nvGrpSpPr>
        <p:cNvPr id="1" name=""/>
        <p:cNvGrpSpPr/>
        <p:nvPr/>
      </p:nvGrpSpPr>
      <p:grpSpPr>
        <a:xfrm>
          <a:off x="0" y="0"/>
          <a:ext cx="0" cy="0"/>
          <a:chOff x="0" y="0"/>
          <a:chExt cx="0" cy="0"/>
        </a:xfrm>
      </p:grpSpPr>
      <p:sp>
        <p:nvSpPr>
          <p:cNvPr id="11" name="Rektangel 10"/>
          <p:cNvSpPr/>
          <p:nvPr userDrawn="1"/>
        </p:nvSpPr>
        <p:spPr>
          <a:xfrm>
            <a:off x="383122" y="423336"/>
            <a:ext cx="11425767" cy="521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datum 4"/>
          <p:cNvSpPr>
            <a:spLocks noGrp="1"/>
          </p:cNvSpPr>
          <p:nvPr>
            <p:ph type="dt" sz="half" idx="10"/>
          </p:nvPr>
        </p:nvSpPr>
        <p:spPr/>
        <p:txBody>
          <a:bodyPr/>
          <a:lstStyle/>
          <a:p>
            <a:fld id="{D7A3B3DD-11D3-46FE-8693-ABC62839DACF}" type="datetimeFigureOut">
              <a:rPr lang="sv-SE" smtClean="0"/>
              <a:pPr/>
              <a:t>2021-02-01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8" name="Platshållare för bildnummer 7"/>
          <p:cNvSpPr>
            <a:spLocks noGrp="1"/>
          </p:cNvSpPr>
          <p:nvPr>
            <p:ph type="sldNum" sz="quarter" idx="12"/>
          </p:nvPr>
        </p:nvSpPr>
        <p:spPr/>
        <p:txBody>
          <a:bodyPr/>
          <a:lstStyle/>
          <a:p>
            <a:fld id="{D3ED0E79-C485-4358-AA6A-241A5ED8242A}" type="slidenum">
              <a:rPr lang="sv-SE" smtClean="0"/>
              <a:pPr/>
              <a:t>‹#›</a:t>
            </a:fld>
            <a:endParaRPr lang="sv-SE" dirty="0"/>
          </a:p>
        </p:txBody>
      </p:sp>
      <p:sp>
        <p:nvSpPr>
          <p:cNvPr id="9"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12"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105924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vsnitt - Grå">
    <p:spTree>
      <p:nvGrpSpPr>
        <p:cNvPr id="1" name=""/>
        <p:cNvGrpSpPr/>
        <p:nvPr/>
      </p:nvGrpSpPr>
      <p:grpSpPr>
        <a:xfrm>
          <a:off x="0" y="0"/>
          <a:ext cx="0" cy="0"/>
          <a:chOff x="0" y="0"/>
          <a:chExt cx="0" cy="0"/>
        </a:xfrm>
      </p:grpSpPr>
      <p:sp>
        <p:nvSpPr>
          <p:cNvPr id="11" name="Rektangel 10"/>
          <p:cNvSpPr/>
          <p:nvPr userDrawn="1"/>
        </p:nvSpPr>
        <p:spPr>
          <a:xfrm>
            <a:off x="383122" y="389469"/>
            <a:ext cx="11425767" cy="52239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5" name="Platshållare för datum 4"/>
          <p:cNvSpPr>
            <a:spLocks noGrp="1"/>
          </p:cNvSpPr>
          <p:nvPr>
            <p:ph type="dt" sz="half" idx="10"/>
          </p:nvPr>
        </p:nvSpPr>
        <p:spPr/>
        <p:txBody>
          <a:bodyPr/>
          <a:lstStyle/>
          <a:p>
            <a:fld id="{D7A3B3DD-11D3-46FE-8693-ABC62839DACF}" type="datetimeFigureOut">
              <a:rPr lang="sv-SE" smtClean="0"/>
              <a:pPr/>
              <a:t>2021-02-01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8" name="Platshållare för bildnummer 7"/>
          <p:cNvSpPr>
            <a:spLocks noGrp="1"/>
          </p:cNvSpPr>
          <p:nvPr>
            <p:ph type="sldNum" sz="quarter" idx="12"/>
          </p:nvPr>
        </p:nvSpPr>
        <p:spPr/>
        <p:txBody>
          <a:bodyPr/>
          <a:lstStyle/>
          <a:p>
            <a:fld id="{D3ED0E79-C485-4358-AA6A-241A5ED8242A}" type="slidenum">
              <a:rPr lang="sv-SE" smtClean="0"/>
              <a:pPr/>
              <a:t>‹#›</a:t>
            </a:fld>
            <a:endParaRPr lang="sv-SE" dirty="0"/>
          </a:p>
        </p:txBody>
      </p:sp>
      <p:sp>
        <p:nvSpPr>
          <p:cNvPr id="9" name="Title 1"/>
          <p:cNvSpPr>
            <a:spLocks noGrp="1"/>
          </p:cNvSpPr>
          <p:nvPr>
            <p:ph type="ctrTitle"/>
          </p:nvPr>
        </p:nvSpPr>
        <p:spPr>
          <a:xfrm>
            <a:off x="2616000" y="1484316"/>
            <a:ext cx="6960000" cy="1561945"/>
          </a:xfrm>
        </p:spPr>
        <p:txBody>
          <a:bodyPr anchor="b">
            <a:normAutofit/>
          </a:bodyPr>
          <a:lstStyle>
            <a:lvl1pPr algn="ctr">
              <a:defRPr sz="3733">
                <a:solidFill>
                  <a:schemeClr val="tx1"/>
                </a:solidFill>
              </a:defRPr>
            </a:lvl1pPr>
          </a:lstStyle>
          <a:p>
            <a:r>
              <a:rPr lang="sv-SE"/>
              <a:t>Klicka här för att ändra format</a:t>
            </a:r>
            <a:endParaRPr lang="en-US" dirty="0"/>
          </a:p>
        </p:txBody>
      </p:sp>
      <p:sp>
        <p:nvSpPr>
          <p:cNvPr id="12" name="Subtitle 2"/>
          <p:cNvSpPr>
            <a:spLocks noGrp="1"/>
          </p:cNvSpPr>
          <p:nvPr>
            <p:ph type="subTitle" idx="1"/>
          </p:nvPr>
        </p:nvSpPr>
        <p:spPr>
          <a:xfrm>
            <a:off x="2616000" y="3284539"/>
            <a:ext cx="6960000" cy="1083680"/>
          </a:xfrm>
        </p:spPr>
        <p:txBody>
          <a:bodyPr>
            <a:normAutofit/>
          </a:bodyPr>
          <a:lstStyle>
            <a:lvl1pPr marL="0" indent="0" algn="ctr">
              <a:lnSpc>
                <a:spcPct val="100000"/>
              </a:lnSpc>
              <a:buNone/>
              <a:defRPr sz="2400" b="1">
                <a:solidFill>
                  <a:schemeClr val="tx1"/>
                </a:solidFill>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sv-SE"/>
              <a:t>Klicka om du vill redigera mall för underrubrikformat</a:t>
            </a:r>
            <a:endParaRPr lang="en-US" dirty="0"/>
          </a:p>
        </p:txBody>
      </p:sp>
    </p:spTree>
    <p:extLst>
      <p:ext uri="{BB962C8B-B14F-4D97-AF65-F5344CB8AC3E}">
        <p14:creationId xmlns:p14="http://schemas.microsoft.com/office/powerpoint/2010/main" val="80962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sv-SE"/>
              <a:t>Klicka här för att ändra mall för rubrikformat</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lvl1pPr algn="l">
              <a:defRPr/>
            </a:lvl1pPr>
          </a:lstStyle>
          <a:p>
            <a:fld id="{A50FA319-1339-4C79-8F53-47AA415EA9DB}"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1277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50FA319-1339-4C79-8F53-47AA415EA9DB}"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5247071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sv-SE"/>
              <a:t>Klicka här för att ändra mall för rubrikformat</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A50FA319-1339-4C79-8F53-47AA415EA9DB}"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1948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A50FA319-1339-4C79-8F53-47AA415EA9DB}" type="datetimeFigureOut">
              <a:rPr lang="en-US" smtClean="0"/>
              <a:t>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41183192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sv-SE"/>
              <a:t>Klicka här för att ändra format på bakgrundstexten</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A50FA319-1339-4C79-8F53-47AA415EA9DB}" type="datetimeFigureOut">
              <a:rPr lang="en-US" smtClean="0"/>
              <a:t>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9105618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A50FA319-1339-4C79-8F53-47AA415EA9DB}" type="datetimeFigureOut">
              <a:rPr lang="en-US" smtClean="0"/>
              <a:t>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31724139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0FA319-1339-4C79-8F53-47AA415EA9DB}" type="datetimeFigureOut">
              <a:rPr lang="en-US" smtClean="0"/>
              <a:t>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22863604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sv-SE"/>
              <a:t>Klicka här för att ändra mall för rubrikformat</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A50FA319-1339-4C79-8F53-47AA415EA9DB}" type="datetimeFigureOut">
              <a:rPr lang="en-US" smtClean="0"/>
              <a:t>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37239677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A50FA319-1339-4C79-8F53-47AA415EA9DB}" type="datetimeFigureOut">
              <a:rPr lang="en-US" smtClean="0"/>
              <a:t>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2E51-4133-409E-8F1D-AA84604EB653}" type="slidenum">
              <a:rPr lang="en-US" smtClean="0"/>
              <a:t>‹#›</a:t>
            </a:fld>
            <a:endParaRPr 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2005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50FA319-1339-4C79-8F53-47AA415EA9DB}"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13935286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50FA319-1339-4C79-8F53-47AA415EA9DB}" type="datetimeFigureOut">
              <a:rPr lang="en-US" smtClean="0"/>
              <a:t>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07739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 kil och utbytbar liten bild">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
        <p:nvSpPr>
          <p:cNvPr id="6" name="Rektangel 5">
            <a:extLst>
              <a:ext uri="{FF2B5EF4-FFF2-40B4-BE49-F238E27FC236}">
                <a16:creationId xmlns:a16="http://schemas.microsoft.com/office/drawing/2014/main" id="{22CE84D2-A6B0-47F2-BD7C-842E6783A3CA}"/>
              </a:ext>
            </a:extLst>
          </p:cNvPr>
          <p:cNvSpPr/>
          <p:nvPr userDrawn="1"/>
        </p:nvSpPr>
        <p:spPr>
          <a:xfrm>
            <a:off x="-2074460" y="24063"/>
            <a:ext cx="1990236" cy="3750899"/>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i="1" u="none">
                <a:effectLst/>
                <a:latin typeface="Calibri" panose="020F0502020204030204" pitchFamily="34" charset="0"/>
                <a:ea typeface="Calibri" panose="020F0502020204030204" pitchFamily="34" charset="0"/>
                <a:cs typeface="Times New Roman" panose="02020603050405020304" pitchFamily="18" charset="0"/>
              </a:rPr>
              <a:t>Text, kil och utbytbar liten bild: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a. Byta till egen bild: klicka på ikonen för ”Bilder” i platshållaren och infoga bild, som inte bör vara för detaljerad.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b. Flytta bilden inom bildytan: markera bilden, välj ”Beskär”, markera bilden igen och flytta/ändra storlek.</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c. Byta färg på kilen: markera kilen, välj annan temafärg med ”Figurfyllning”. Om kilen inte kan markeras, markera bildytan och välj ”Placera längst bak”.</a:t>
            </a:r>
          </a:p>
        </p:txBody>
      </p:sp>
      <p:sp>
        <p:nvSpPr>
          <p:cNvPr id="14" name="Rubrik 1">
            <a:extLst>
              <a:ext uri="{FF2B5EF4-FFF2-40B4-BE49-F238E27FC236}">
                <a16:creationId xmlns:a16="http://schemas.microsoft.com/office/drawing/2014/main" id="{74DDC08D-FA75-4863-947C-517F8BA91BD7}"/>
              </a:ext>
            </a:extLst>
          </p:cNvPr>
          <p:cNvSpPr>
            <a:spLocks noGrp="1"/>
          </p:cNvSpPr>
          <p:nvPr>
            <p:ph type="title"/>
          </p:nvPr>
        </p:nvSpPr>
        <p:spPr>
          <a:xfrm>
            <a:off x="768720" y="1250479"/>
            <a:ext cx="9862886" cy="880197"/>
          </a:xfrm>
        </p:spPr>
        <p:txBody>
          <a:bodyPr/>
          <a:lstStyle/>
          <a:p>
            <a:r>
              <a:rPr lang="en-US"/>
              <a:t>Click to edit Master title style</a:t>
            </a:r>
            <a:endParaRPr lang="sv-SE"/>
          </a:p>
        </p:txBody>
      </p:sp>
      <p:sp>
        <p:nvSpPr>
          <p:cNvPr id="15" name="Platshållare för innehåll 2">
            <a:extLst>
              <a:ext uri="{FF2B5EF4-FFF2-40B4-BE49-F238E27FC236}">
                <a16:creationId xmlns:a16="http://schemas.microsoft.com/office/drawing/2014/main" id="{180675CF-18A0-44DC-94A7-B0DBF8A481D3}"/>
              </a:ext>
            </a:extLst>
          </p:cNvPr>
          <p:cNvSpPr>
            <a:spLocks noGrp="1"/>
          </p:cNvSpPr>
          <p:nvPr>
            <p:ph idx="1"/>
          </p:nvPr>
        </p:nvSpPr>
        <p:spPr>
          <a:xfrm>
            <a:off x="768720" y="2397440"/>
            <a:ext cx="9862886"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198666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Rubrik och innehåll, 2 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i tvåspalt</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för en- eller tvåradig rubrik och innehåll i två spalter (text, bild, diagram, film etc.). Du kan också lägga in en bildtext.</a:t>
            </a:r>
          </a:p>
        </p:txBody>
      </p:sp>
    </p:spTree>
    <p:extLst>
      <p:ext uri="{BB962C8B-B14F-4D97-AF65-F5344CB8AC3E}">
        <p14:creationId xmlns:p14="http://schemas.microsoft.com/office/powerpoint/2010/main" val="14310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ext, kil och utbytbar stor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a:t>.</a:t>
            </a:r>
          </a:p>
        </p:txBody>
      </p:sp>
      <p:sp>
        <p:nvSpPr>
          <p:cNvPr id="6" name="Rektangel 5">
            <a:extLst>
              <a:ext uri="{FF2B5EF4-FFF2-40B4-BE49-F238E27FC236}">
                <a16:creationId xmlns:a16="http://schemas.microsoft.com/office/drawing/2014/main" id="{1A5E3EC2-7DB2-4C8C-8E35-255720F3AAA6}"/>
              </a:ext>
            </a:extLst>
          </p:cNvPr>
          <p:cNvSpPr/>
          <p:nvPr userDrawn="1"/>
        </p:nvSpPr>
        <p:spPr>
          <a:xfrm>
            <a:off x="-2088107" y="24063"/>
            <a:ext cx="2003883" cy="3750899"/>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i="1" u="none">
                <a:effectLst/>
                <a:latin typeface="Calibri" panose="020F0502020204030204" pitchFamily="34" charset="0"/>
                <a:ea typeface="Calibri" panose="020F0502020204030204" pitchFamily="34" charset="0"/>
                <a:cs typeface="Times New Roman" panose="02020603050405020304" pitchFamily="18" charset="0"/>
              </a:rPr>
              <a:t>Text, kil och utbytbar stor bild: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a. Byta till egen bild: klicka på ikonen för ”Bilder” i platshållaren och infoga bild, som inte bör vara för detaljerad.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b. Flytta bilden inom bildytan: markera bilden, välj ”Beskär”, markera bilden igen och flytta/ändra storlek.</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c. Byta färg på kilen: markera kilen, välj annan temafärg med ”Figurfyllning”. Om kilen inte kan markeras, markera bildytan och välj ”Placera längst bak”.</a:t>
            </a:r>
          </a:p>
        </p:txBody>
      </p:sp>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en-US"/>
              <a:t>Click to edit Master title style</a:t>
            </a:r>
            <a:endParaRPr lang="sv-SE"/>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275048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i tvåspalt</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för en- eller tvåradig rubrik och innehåll i två spalter (text, bild, diagram, film etc.). Du kan också lägga in en bildtext.</a:t>
            </a:r>
          </a:p>
        </p:txBody>
      </p:sp>
    </p:spTree>
    <p:extLst>
      <p:ext uri="{BB962C8B-B14F-4D97-AF65-F5344CB8AC3E}">
        <p14:creationId xmlns:p14="http://schemas.microsoft.com/office/powerpoint/2010/main" val="114131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2.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theme" Target="../theme/theme3.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sv-SE"/>
              <a:t>Alicka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0" name="Bildobjekt 9">
            <a:extLst>
              <a:ext uri="{FF2B5EF4-FFF2-40B4-BE49-F238E27FC236}">
                <a16:creationId xmlns:a16="http://schemas.microsoft.com/office/drawing/2014/main" id="{6CBB460D-1B7A-4441-A3D9-64BD73112B98}"/>
              </a:ext>
            </a:extLst>
          </p:cNvPr>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4156250710"/>
      </p:ext>
    </p:extLst>
  </p:cSld>
  <p:clrMap bg1="lt1" tx1="dk1" bg2="lt2" tx2="dk2" accent1="accent1" accent2="accent2" accent3="accent3" accent4="accent4" accent5="accent5" accent6="accent6" hlink="hlink" folHlink="folHlink"/>
  <p:sldLayoutIdLst>
    <p:sldLayoutId id="2147483691" r:id="rId1"/>
    <p:sldLayoutId id="2147483664" r:id="rId2"/>
    <p:sldLayoutId id="2147483665" r:id="rId3"/>
    <p:sldLayoutId id="2147483667" r:id="rId4"/>
    <p:sldLayoutId id="2147483666" r:id="rId5"/>
    <p:sldLayoutId id="2147483652" r:id="rId6"/>
    <p:sldLayoutId id="2147483694" r:id="rId7"/>
    <p:sldLayoutId id="2147483677" r:id="rId8"/>
    <p:sldLayoutId id="2147483678" r:id="rId9"/>
    <p:sldLayoutId id="2147483679" r:id="rId10"/>
    <p:sldLayoutId id="2147483680" r:id="rId11"/>
    <p:sldLayoutId id="2147483681" r:id="rId12"/>
    <p:sldLayoutId id="2147483682" r:id="rId13"/>
    <p:sldLayoutId id="2147483695" r:id="rId14"/>
    <p:sldLayoutId id="2147483684" r:id="rId15"/>
    <p:sldLayoutId id="2147483685" r:id="rId16"/>
    <p:sldLayoutId id="2147483693" r:id="rId17"/>
    <p:sldLayoutId id="2147483730"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4424" y="537351"/>
            <a:ext cx="8863152" cy="1080468"/>
          </a:xfrm>
          <a:prstGeom prst="rect">
            <a:avLst/>
          </a:prstGeom>
        </p:spPr>
        <p:txBody>
          <a:bodyPr vert="horz" lIns="0" tIns="0" rIns="0" bIns="0" rtlCol="0" anchor="ctr">
            <a:normAutofit/>
          </a:bodyPr>
          <a:lstStyle/>
          <a:p>
            <a:r>
              <a:rPr lang="sv-SE" dirty="0"/>
              <a:t>Klicka här för att ändra format</a:t>
            </a:r>
            <a:endParaRPr lang="en-US" dirty="0"/>
          </a:p>
        </p:txBody>
      </p:sp>
      <p:sp>
        <p:nvSpPr>
          <p:cNvPr id="3" name="Text Placeholder 2"/>
          <p:cNvSpPr>
            <a:spLocks noGrp="1"/>
          </p:cNvSpPr>
          <p:nvPr>
            <p:ph type="body" idx="1"/>
          </p:nvPr>
        </p:nvSpPr>
        <p:spPr>
          <a:xfrm>
            <a:off x="1660294" y="1891252"/>
            <a:ext cx="8871413" cy="3751616"/>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2"/>
          </p:nvPr>
        </p:nvSpPr>
        <p:spPr>
          <a:xfrm>
            <a:off x="392324" y="6531431"/>
            <a:ext cx="1440000" cy="98568"/>
          </a:xfrm>
          <a:prstGeom prst="rect">
            <a:avLst/>
          </a:prstGeom>
        </p:spPr>
        <p:txBody>
          <a:bodyPr vert="horz" lIns="0" tIns="0" rIns="0" bIns="0" rtlCol="0" anchor="ctr"/>
          <a:lstStyle>
            <a:lvl1pPr algn="l">
              <a:defRPr sz="800" cap="all" baseline="0">
                <a:solidFill>
                  <a:schemeClr val="tx1"/>
                </a:solidFill>
                <a:latin typeface="+mj-lt"/>
              </a:defRPr>
            </a:lvl1pPr>
          </a:lstStyle>
          <a:p>
            <a:fld id="{D7A3B3DD-11D3-46FE-8693-ABC62839DACF}" type="datetimeFigureOut">
              <a:rPr lang="sv-SE" smtClean="0"/>
              <a:pPr/>
              <a:t>2021-02-01</a:t>
            </a:fld>
            <a:endParaRPr lang="sv-SE" dirty="0"/>
          </a:p>
        </p:txBody>
      </p:sp>
      <p:sp>
        <p:nvSpPr>
          <p:cNvPr id="5" name="Footer Placeholder 4"/>
          <p:cNvSpPr>
            <a:spLocks noGrp="1"/>
          </p:cNvSpPr>
          <p:nvPr>
            <p:ph type="ftr" sz="quarter" idx="3"/>
          </p:nvPr>
        </p:nvSpPr>
        <p:spPr>
          <a:xfrm>
            <a:off x="3551767" y="6531431"/>
            <a:ext cx="5088000" cy="98568"/>
          </a:xfrm>
          <a:prstGeom prst="rect">
            <a:avLst/>
          </a:prstGeom>
        </p:spPr>
        <p:txBody>
          <a:bodyPr vert="horz" lIns="0" tIns="0" rIns="0" bIns="0" rtlCol="0" anchor="ctr"/>
          <a:lstStyle>
            <a:lvl1pPr algn="ctr">
              <a:defRPr sz="800" cap="all" baseline="0">
                <a:solidFill>
                  <a:schemeClr val="tx1"/>
                </a:solidFill>
                <a:latin typeface="+mj-lt"/>
              </a:defRPr>
            </a:lvl1pPr>
          </a:lstStyle>
          <a:p>
            <a:endParaRPr lang="sv-SE" dirty="0"/>
          </a:p>
        </p:txBody>
      </p:sp>
      <p:sp>
        <p:nvSpPr>
          <p:cNvPr id="6" name="Slide Number Placeholder 5"/>
          <p:cNvSpPr>
            <a:spLocks noGrp="1"/>
          </p:cNvSpPr>
          <p:nvPr>
            <p:ph type="sldNum" sz="quarter" idx="4"/>
          </p:nvPr>
        </p:nvSpPr>
        <p:spPr>
          <a:xfrm>
            <a:off x="10366176" y="6531431"/>
            <a:ext cx="1440000" cy="98568"/>
          </a:xfrm>
          <a:prstGeom prst="rect">
            <a:avLst/>
          </a:prstGeom>
        </p:spPr>
        <p:txBody>
          <a:bodyPr vert="horz" lIns="0" tIns="0" rIns="0" bIns="0" rtlCol="0" anchor="ctr"/>
          <a:lstStyle>
            <a:lvl1pPr algn="r">
              <a:defRPr sz="800" cap="all" baseline="0">
                <a:solidFill>
                  <a:schemeClr val="tx1"/>
                </a:solidFill>
                <a:latin typeface="+mj-lt"/>
              </a:defRPr>
            </a:lvl1pPr>
          </a:lstStyle>
          <a:p>
            <a:fld id="{D3ED0E79-C485-4358-AA6A-241A5ED8242A}" type="slidenum">
              <a:rPr lang="sv-SE" smtClean="0"/>
              <a:pPr/>
              <a:t>‹#›</a:t>
            </a:fld>
            <a:endParaRPr lang="sv-SE" dirty="0"/>
          </a:p>
        </p:txBody>
      </p:sp>
      <p:pic>
        <p:nvPicPr>
          <p:cNvPr id="11" name="Bildobjekt 10"/>
          <p:cNvPicPr>
            <a:picLocks noChangeAspect="1"/>
          </p:cNvPicPr>
          <p:nvPr/>
        </p:nvPicPr>
        <p:blipFill>
          <a:blip r:embed="rId20" cstate="hqprint">
            <a:extLst>
              <a:ext uri="{28A0092B-C50C-407E-A947-70E740481C1C}">
                <a14:useLocalDpi xmlns:a14="http://schemas.microsoft.com/office/drawing/2010/main" val="0"/>
              </a:ext>
            </a:extLst>
          </a:blip>
          <a:stretch>
            <a:fillRect/>
          </a:stretch>
        </p:blipFill>
        <p:spPr>
          <a:xfrm>
            <a:off x="5353259" y="5842513"/>
            <a:ext cx="1485484" cy="480000"/>
          </a:xfrm>
          <a:prstGeom prst="rect">
            <a:avLst/>
          </a:prstGeom>
        </p:spPr>
      </p:pic>
    </p:spTree>
    <p:extLst>
      <p:ext uri="{BB962C8B-B14F-4D97-AF65-F5344CB8AC3E}">
        <p14:creationId xmlns:p14="http://schemas.microsoft.com/office/powerpoint/2010/main" val="408099079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70" rtl="0" eaLnBrk="1" latinLnBrk="0" hangingPunct="1">
        <a:lnSpc>
          <a:spcPct val="100000"/>
        </a:lnSpc>
        <a:spcBef>
          <a:spcPct val="0"/>
        </a:spcBef>
        <a:buNone/>
        <a:defRPr sz="3733" b="1" i="0" kern="1200" cap="all" baseline="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2400"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SzPct val="80000"/>
        <a:buFont typeface="Courier New"/>
        <a:buChar char="o"/>
        <a:defRPr sz="2133"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Wingdings" charset="2"/>
        <a:buChar char="§"/>
        <a:defRPr sz="2133"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133"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Lucida Grande"/>
        <a:buChar char="-"/>
        <a:defRPr sz="2133"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234">
          <p15:clr>
            <a:srgbClr val="F26B43"/>
          </p15:clr>
        </p15:guide>
        <p15:guide id="3" pos="4526">
          <p15:clr>
            <a:srgbClr val="F26B43"/>
          </p15:clr>
        </p15:guide>
        <p15:guide id="4" orient="horz" pos="3475">
          <p15:clr>
            <a:srgbClr val="F26B43"/>
          </p15:clr>
        </p15:guide>
        <p15:guide id="5" pos="181">
          <p15:clr>
            <a:srgbClr val="F26B43"/>
          </p15:clr>
        </p15:guide>
        <p15:guide id="6" pos="4378">
          <p15:clr>
            <a:srgbClr val="F26B43"/>
          </p15:clr>
        </p15:guide>
        <p15:guide id="7" pos="1379">
          <p15:clr>
            <a:srgbClr val="F26B43"/>
          </p15:clr>
        </p15:guide>
        <p15:guide id="8" pos="5579">
          <p15:clr>
            <a:srgbClr val="F26B43"/>
          </p15:clr>
        </p15:guide>
        <p15:guide id="9" orient="horz" pos="935">
          <p15:clr>
            <a:srgbClr val="F26B43"/>
          </p15:clr>
        </p15:guide>
        <p15:guide id="10" orient="horz" pos="2069">
          <p15:clr>
            <a:srgbClr val="F26B43"/>
          </p15:clr>
        </p15:guide>
        <p15:guide id="11" orient="horz" pos="177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2/1/2021</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1203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4" r:id="rId12"/>
    <p:sldLayoutId id="2147483745" r:id="rId13"/>
    <p:sldLayoutId id="2147483746" r:id="rId14"/>
    <p:sldLayoutId id="2147483747" r:id="rId15"/>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38.xml"/><Relationship Id="rId5" Type="http://schemas.openxmlformats.org/officeDocument/2006/relationships/image" Target="../media/image23.pn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51.xml"/><Relationship Id="rId5" Type="http://schemas.openxmlformats.org/officeDocument/2006/relationships/image" Target="../media/image26.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38.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svg"/><Relationship Id="rId18" Type="http://schemas.openxmlformats.org/officeDocument/2006/relationships/image" Target="../media/image44.png"/><Relationship Id="rId3" Type="http://schemas.openxmlformats.org/officeDocument/2006/relationships/image" Target="../media/image29.jpg"/><Relationship Id="rId21" Type="http://schemas.openxmlformats.org/officeDocument/2006/relationships/image" Target="../media/image47.svg"/><Relationship Id="rId7" Type="http://schemas.openxmlformats.org/officeDocument/2006/relationships/image" Target="../media/image33.svg"/><Relationship Id="rId12" Type="http://schemas.openxmlformats.org/officeDocument/2006/relationships/image" Target="../media/image38.png"/><Relationship Id="rId17" Type="http://schemas.openxmlformats.org/officeDocument/2006/relationships/image" Target="../media/image43.svg"/><Relationship Id="rId2" Type="http://schemas.openxmlformats.org/officeDocument/2006/relationships/notesSlide" Target="../notesSlides/notesSlide17.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38.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svg"/><Relationship Id="rId15" Type="http://schemas.openxmlformats.org/officeDocument/2006/relationships/image" Target="../media/image41.svg"/><Relationship Id="rId10" Type="http://schemas.openxmlformats.org/officeDocument/2006/relationships/image" Target="../media/image36.png"/><Relationship Id="rId19" Type="http://schemas.openxmlformats.org/officeDocument/2006/relationships/image" Target="../media/image45.svg"/><Relationship Id="rId4" Type="http://schemas.openxmlformats.org/officeDocument/2006/relationships/image" Target="../media/image30.png"/><Relationship Id="rId9" Type="http://schemas.openxmlformats.org/officeDocument/2006/relationships/image" Target="../media/image35.svg"/><Relationship Id="rId1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0.xml"/><Relationship Id="rId1" Type="http://schemas.openxmlformats.org/officeDocument/2006/relationships/slideLayout" Target="../slideLayouts/slideLayout38.xml"/><Relationship Id="rId4" Type="http://schemas.openxmlformats.org/officeDocument/2006/relationships/image" Target="../media/image49.jp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8.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38.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g"/><Relationship Id="rId2" Type="http://schemas.openxmlformats.org/officeDocument/2006/relationships/notesSlide" Target="../notesSlides/notesSlide25.xml"/><Relationship Id="rId1" Type="http://schemas.openxmlformats.org/officeDocument/2006/relationships/slideLayout" Target="../slideLayouts/slideLayout4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3" Type="http://schemas.openxmlformats.org/officeDocument/2006/relationships/hyperlink" Target="https://fof.se/artikel/sa-paverkas-skogen-av-klimatforandringarna" TargetMode="External"/><Relationship Id="rId7" Type="http://schemas.openxmlformats.org/officeDocument/2006/relationships/hyperlink" Target="https://youtu.be/QAGzhRWtvoE" TargetMode="External"/><Relationship Id="rId2" Type="http://schemas.openxmlformats.org/officeDocument/2006/relationships/notesSlide" Target="../notesSlides/notesSlide28.xml"/><Relationship Id="rId1" Type="http://schemas.openxmlformats.org/officeDocument/2006/relationships/slideLayout" Target="../slideLayouts/slideLayout38.xml"/><Relationship Id="rId6" Type="http://schemas.openxmlformats.org/officeDocument/2006/relationships/hyperlink" Target="https://youtu.be/4I0K8HM6dH8" TargetMode="External"/><Relationship Id="rId5" Type="http://schemas.openxmlformats.org/officeDocument/2006/relationships/hyperlink" Target="https://rib.msb.se/filer/pdf/26595.pdf" TargetMode="External"/><Relationship Id="rId4" Type="http://schemas.openxmlformats.org/officeDocument/2006/relationships/hyperlink" Target="https://www.klimatanpassning.se/hur-samhallet-paverkas/areella-naringar/skogsbruk-1.215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6">
            <a:extLst>
              <a:ext uri="{FF2B5EF4-FFF2-40B4-BE49-F238E27FC236}">
                <a16:creationId xmlns:a16="http://schemas.microsoft.com/office/drawing/2014/main" id="{9238970C-19DE-438D-80D2-5CF969055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6" name="Rectangle 8">
            <a:extLst>
              <a:ext uri="{FF2B5EF4-FFF2-40B4-BE49-F238E27FC236}">
                <a16:creationId xmlns:a16="http://schemas.microsoft.com/office/drawing/2014/main" id="{E4B1E3F6-167B-40F3-B303-9A931BAB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928" y="484632"/>
            <a:ext cx="11244036" cy="5880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Rubrik 1">
            <a:extLst>
              <a:ext uri="{FF2B5EF4-FFF2-40B4-BE49-F238E27FC236}">
                <a16:creationId xmlns:a16="http://schemas.microsoft.com/office/drawing/2014/main" id="{7606F083-9C42-4C0C-B998-AE6A9C05002E}"/>
              </a:ext>
            </a:extLst>
          </p:cNvPr>
          <p:cNvSpPr>
            <a:spLocks noGrp="1"/>
          </p:cNvSpPr>
          <p:nvPr>
            <p:ph type="ctrTitle"/>
          </p:nvPr>
        </p:nvSpPr>
        <p:spPr>
          <a:xfrm>
            <a:off x="4365357" y="810275"/>
            <a:ext cx="6569344" cy="5229630"/>
          </a:xfrm>
        </p:spPr>
        <p:txBody>
          <a:bodyPr>
            <a:normAutofit/>
          </a:bodyPr>
          <a:lstStyle/>
          <a:p>
            <a:pPr algn="l"/>
            <a:r>
              <a:rPr lang="sv-SE" sz="6000" dirty="0">
                <a:solidFill>
                  <a:srgbClr val="FFFFFF"/>
                </a:solidFill>
              </a:rPr>
              <a:t>Hur skogen påverkas av klimatförändringarna</a:t>
            </a:r>
          </a:p>
        </p:txBody>
      </p:sp>
      <p:cxnSp>
        <p:nvCxnSpPr>
          <p:cNvPr id="17" name="Straight Connector 10">
            <a:extLst>
              <a:ext uri="{FF2B5EF4-FFF2-40B4-BE49-F238E27FC236}">
                <a16:creationId xmlns:a16="http://schemas.microsoft.com/office/drawing/2014/main" id="{40465A9A-0B0E-4D7B-8150-D098AC71B3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596290"/>
            <a:ext cx="0" cy="3657600"/>
          </a:xfrm>
          <a:prstGeom prst="line">
            <a:avLst/>
          </a:prstGeom>
          <a:ln w="19050">
            <a:solidFill>
              <a:srgbClr val="FFFFFF">
                <a:alpha val="7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61864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0467FD-82C2-4A39-BF87-9E18F83060AA}"/>
              </a:ext>
            </a:extLst>
          </p:cNvPr>
          <p:cNvSpPr>
            <a:spLocks noGrp="1"/>
          </p:cNvSpPr>
          <p:nvPr>
            <p:ph type="title"/>
          </p:nvPr>
        </p:nvSpPr>
        <p:spPr/>
        <p:txBody>
          <a:bodyPr/>
          <a:lstStyle/>
          <a:p>
            <a:r>
              <a:rPr lang="sv-SE" dirty="0"/>
              <a:t>Innehåll</a:t>
            </a:r>
          </a:p>
        </p:txBody>
      </p:sp>
      <p:sp>
        <p:nvSpPr>
          <p:cNvPr id="3" name="Platshållare för innehåll 2">
            <a:extLst>
              <a:ext uri="{FF2B5EF4-FFF2-40B4-BE49-F238E27FC236}">
                <a16:creationId xmlns:a16="http://schemas.microsoft.com/office/drawing/2014/main" id="{A33D86B0-4889-49AF-8232-40D47E726D4C}"/>
              </a:ext>
            </a:extLst>
          </p:cNvPr>
          <p:cNvSpPr>
            <a:spLocks noGrp="1"/>
          </p:cNvSpPr>
          <p:nvPr>
            <p:ph idx="1"/>
          </p:nvPr>
        </p:nvSpPr>
        <p:spPr/>
        <p:txBody>
          <a:bodyPr>
            <a:normAutofit/>
          </a:bodyPr>
          <a:lstStyle/>
          <a:p>
            <a:pPr>
              <a:buFont typeface="Arial" panose="020B0604020202020204" pitchFamily="34" charset="0"/>
              <a:buChar char="•"/>
            </a:pPr>
            <a:r>
              <a:rPr lang="sv-SE" dirty="0"/>
              <a:t>Skogen både påverkar och påverkas av klimatförändringarna</a:t>
            </a:r>
          </a:p>
          <a:p>
            <a:pPr>
              <a:buFont typeface="Arial" panose="020B0604020202020204" pitchFamily="34" charset="0"/>
              <a:buChar char="•"/>
            </a:pPr>
            <a:r>
              <a:rPr lang="sv-SE" dirty="0"/>
              <a:t>Användningen av fossila produkter och bränslen</a:t>
            </a:r>
          </a:p>
          <a:p>
            <a:pPr>
              <a:buFont typeface="Arial" panose="020B0604020202020204" pitchFamily="34" charset="0"/>
              <a:buChar char="•"/>
            </a:pPr>
            <a:r>
              <a:rPr lang="sv-SE" dirty="0"/>
              <a:t>Skogens upptag och utsläpp av koldioxid (fotosyntesen, naturliga störningar, skogsbränder, nedbrytning av döda träd)</a:t>
            </a:r>
          </a:p>
          <a:p>
            <a:pPr>
              <a:buFont typeface="Arial" panose="020B0604020202020204" pitchFamily="34" charset="0"/>
              <a:buChar char="•"/>
            </a:pPr>
            <a:r>
              <a:rPr lang="sv-SE" dirty="0"/>
              <a:t>Skogsbrukets och träprodukters påverkan på klimatet</a:t>
            </a:r>
          </a:p>
          <a:p>
            <a:pPr>
              <a:buFont typeface="Arial" panose="020B0604020202020204" pitchFamily="34" charset="0"/>
              <a:buChar char="•"/>
            </a:pPr>
            <a:r>
              <a:rPr lang="sv-SE" dirty="0"/>
              <a:t>Klimatförändringarna i Gävleborg</a:t>
            </a:r>
          </a:p>
          <a:p>
            <a:pPr>
              <a:buFont typeface="Arial" panose="020B0604020202020204" pitchFamily="34" charset="0"/>
              <a:buChar char="•"/>
            </a:pPr>
            <a:r>
              <a:rPr lang="sv-SE" dirty="0"/>
              <a:t>Hur biologisk mångfald påverkas </a:t>
            </a:r>
          </a:p>
          <a:p>
            <a:pPr>
              <a:buFont typeface="Arial" panose="020B0604020202020204" pitchFamily="34" charset="0"/>
              <a:buChar char="•"/>
            </a:pPr>
            <a:r>
              <a:rPr lang="sv-SE" dirty="0"/>
              <a:t>Klimatanpassning av Gävleborg</a:t>
            </a:r>
          </a:p>
          <a:p>
            <a:endParaRPr lang="sv-SE" dirty="0"/>
          </a:p>
          <a:p>
            <a:endParaRPr lang="sv-SE" dirty="0"/>
          </a:p>
          <a:p>
            <a:endParaRPr lang="sv-SE" dirty="0"/>
          </a:p>
          <a:p>
            <a:endParaRPr lang="sv-SE" dirty="0"/>
          </a:p>
          <a:p>
            <a:endParaRPr lang="sv-SE" dirty="0"/>
          </a:p>
        </p:txBody>
      </p:sp>
    </p:spTree>
    <p:extLst>
      <p:ext uri="{BB962C8B-B14F-4D97-AF65-F5344CB8AC3E}">
        <p14:creationId xmlns:p14="http://schemas.microsoft.com/office/powerpoint/2010/main" val="563295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F0363D-656E-4F0F-A07B-4BD6ECA850AC}"/>
              </a:ext>
            </a:extLst>
          </p:cNvPr>
          <p:cNvSpPr>
            <a:spLocks noGrp="1"/>
          </p:cNvSpPr>
          <p:nvPr>
            <p:ph type="title"/>
          </p:nvPr>
        </p:nvSpPr>
        <p:spPr/>
        <p:txBody>
          <a:bodyPr/>
          <a:lstStyle/>
          <a:p>
            <a:r>
              <a:rPr lang="sv-SE" dirty="0"/>
              <a:t>Skogen både påverkar och påverkas av klimatförändringarna</a:t>
            </a:r>
          </a:p>
        </p:txBody>
      </p:sp>
      <p:pic>
        <p:nvPicPr>
          <p:cNvPr id="7" name="Platshållare för innehåll 6" descr="En bild som visar träd, utomhus, växt&#10;&#10;Automatiskt genererad beskrivning">
            <a:extLst>
              <a:ext uri="{FF2B5EF4-FFF2-40B4-BE49-F238E27FC236}">
                <a16:creationId xmlns:a16="http://schemas.microsoft.com/office/drawing/2014/main" id="{59EA456D-C066-442D-8877-FF761B943F7E}"/>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8914" r="7480"/>
          <a:stretch/>
        </p:blipFill>
        <p:spPr>
          <a:xfrm>
            <a:off x="918364" y="2405625"/>
            <a:ext cx="5177636" cy="3872578"/>
          </a:xfrm>
        </p:spPr>
      </p:pic>
      <p:pic>
        <p:nvPicPr>
          <p:cNvPr id="9" name="Platshållare för innehåll 8" descr="En bild som visar utomhus, rök, natur, berg&#10;&#10;Automatiskt genererad beskrivning">
            <a:extLst>
              <a:ext uri="{FF2B5EF4-FFF2-40B4-BE49-F238E27FC236}">
                <a16:creationId xmlns:a16="http://schemas.microsoft.com/office/drawing/2014/main" id="{C99F522D-E55A-4392-A406-EAA5C067E266}"/>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r="11187"/>
          <a:stretch/>
        </p:blipFill>
        <p:spPr>
          <a:xfrm>
            <a:off x="6313592" y="2405625"/>
            <a:ext cx="5151782" cy="3867159"/>
          </a:xfrm>
        </p:spPr>
      </p:pic>
    </p:spTree>
    <p:extLst>
      <p:ext uri="{BB962C8B-B14F-4D97-AF65-F5344CB8AC3E}">
        <p14:creationId xmlns:p14="http://schemas.microsoft.com/office/powerpoint/2010/main" val="4074749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sp>
        <p:nvSpPr>
          <p:cNvPr id="12" name="Rubrik 3">
            <a:extLst>
              <a:ext uri="{FF2B5EF4-FFF2-40B4-BE49-F238E27FC236}">
                <a16:creationId xmlns:a16="http://schemas.microsoft.com/office/drawing/2014/main" id="{E442E7B9-DB4A-410C-A62C-48EB718326E3}"/>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1987705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12" name="Rubrik 3">
            <a:extLst>
              <a:ext uri="{FF2B5EF4-FFF2-40B4-BE49-F238E27FC236}">
                <a16:creationId xmlns:a16="http://schemas.microsoft.com/office/drawing/2014/main" id="{E442E7B9-DB4A-410C-A62C-48EB718326E3}"/>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276807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6400800" y="2590800"/>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2182046">
            <a:off x="7656381" y="852209"/>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2" name="Rubrik 21">
            <a:extLst>
              <a:ext uri="{FF2B5EF4-FFF2-40B4-BE49-F238E27FC236}">
                <a16:creationId xmlns:a16="http://schemas.microsoft.com/office/drawing/2014/main" id="{2D3FE712-B7BF-4729-9DB2-A7BE0DD055C9}"/>
              </a:ext>
            </a:extLst>
          </p:cNvPr>
          <p:cNvSpPr>
            <a:spLocks noGrp="1"/>
          </p:cNvSpPr>
          <p:nvPr>
            <p:ph type="title"/>
          </p:nvPr>
        </p:nvSpPr>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4104374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
            <a:extLst>
              <a:ext uri="{FF2B5EF4-FFF2-40B4-BE49-F238E27FC236}">
                <a16:creationId xmlns:a16="http://schemas.microsoft.com/office/drawing/2014/main" id="{8823454A-58B3-4CAE-8B26-9220BDDBCE5C}"/>
              </a:ext>
            </a:extLst>
          </p:cNvPr>
          <p:cNvSpPr>
            <a:spLocks noGrp="1"/>
          </p:cNvSpPr>
          <p:nvPr>
            <p:ph type="title"/>
          </p:nvPr>
        </p:nvSpPr>
        <p:spPr/>
        <p:txBody>
          <a:bodyPr/>
          <a:lstStyle/>
          <a:p>
            <a:r>
              <a:rPr lang="en-US" dirty="0" err="1"/>
              <a:t>Fotosyntesen</a:t>
            </a:r>
            <a:endParaRPr lang="en-US" dirty="0"/>
          </a:p>
        </p:txBody>
      </p:sp>
      <p:sp>
        <p:nvSpPr>
          <p:cNvPr id="14" name="Content Placeholder 3">
            <a:extLst>
              <a:ext uri="{FF2B5EF4-FFF2-40B4-BE49-F238E27FC236}">
                <a16:creationId xmlns:a16="http://schemas.microsoft.com/office/drawing/2014/main" id="{7F4F2FD0-F064-4DBE-8F77-4D383198F4EE}"/>
              </a:ext>
            </a:extLst>
          </p:cNvPr>
          <p:cNvSpPr>
            <a:spLocks noGrp="1"/>
          </p:cNvSpPr>
          <p:nvPr>
            <p:ph idx="1"/>
          </p:nvPr>
        </p:nvSpPr>
        <p:spPr>
          <a:xfrm>
            <a:off x="1024129" y="2286000"/>
            <a:ext cx="4843272" cy="4023360"/>
          </a:xfrm>
        </p:spPr>
        <p:txBody>
          <a:bodyPr>
            <a:normAutofit/>
          </a:bodyPr>
          <a:lstStyle/>
          <a:p>
            <a:pPr>
              <a:buFontTx/>
              <a:buChar char="-"/>
            </a:pPr>
            <a:r>
              <a:rPr lang="sv-SE" sz="2400" dirty="0"/>
              <a:t>Med hjälp av solljus, vatten och  näring tar träden upp koldioxid från atmosfären</a:t>
            </a:r>
          </a:p>
          <a:p>
            <a:pPr>
              <a:buFontTx/>
              <a:buChar char="-"/>
            </a:pPr>
            <a:r>
              <a:rPr lang="sv-SE" sz="2400" dirty="0"/>
              <a:t>Detta sker när temperaturen är över fem plusgrader</a:t>
            </a:r>
          </a:p>
          <a:p>
            <a:pPr>
              <a:buFontTx/>
              <a:buChar char="-"/>
            </a:pPr>
            <a:r>
              <a:rPr lang="sv-SE" sz="2400" dirty="0"/>
              <a:t>I ett varmare klimat växer skogen förmodligen snabbare</a:t>
            </a:r>
          </a:p>
          <a:p>
            <a:pPr>
              <a:buFontTx/>
              <a:buChar char="-"/>
            </a:pPr>
            <a:r>
              <a:rPr lang="sv-SE" sz="2400" dirty="0"/>
              <a:t>Detta innebär att skogen buffrar/bromsar </a:t>
            </a:r>
            <a:r>
              <a:rPr lang="sv-SE" sz="2400" dirty="0" err="1"/>
              <a:t>klimatförändrinarna</a:t>
            </a:r>
            <a:endParaRPr lang="sv-SE" sz="2400" dirty="0"/>
          </a:p>
        </p:txBody>
      </p:sp>
      <p:pic>
        <p:nvPicPr>
          <p:cNvPr id="8" name="Platshållare för bild 6" descr="En bild som visar utomhus, träd, växt, stående&#10;&#10;Automatiskt genererad beskrivning">
            <a:extLst>
              <a:ext uri="{FF2B5EF4-FFF2-40B4-BE49-F238E27FC236}">
                <a16:creationId xmlns:a16="http://schemas.microsoft.com/office/drawing/2014/main" id="{C411DE37-85DC-424E-B992-1886590FAD68}"/>
              </a:ext>
            </a:extLst>
          </p:cNvPr>
          <p:cNvPicPr>
            <a:picLocks noChangeAspect="1"/>
          </p:cNvPicPr>
          <p:nvPr/>
        </p:nvPicPr>
        <p:blipFill rotWithShape="1">
          <a:blip r:embed="rId3">
            <a:extLst>
              <a:ext uri="{28A0092B-C50C-407E-A947-70E740481C1C}">
                <a14:useLocalDpi xmlns:a14="http://schemas.microsoft.com/office/drawing/2010/main" val="0"/>
              </a:ext>
            </a:extLst>
          </a:blip>
          <a:srcRect l="14212" r="27887" b="-1"/>
          <a:stretch/>
        </p:blipFill>
        <p:spPr>
          <a:xfrm>
            <a:off x="6096000" y="-17153"/>
            <a:ext cx="6385180" cy="6892305"/>
          </a:xfrm>
          <a:prstGeom prst="rect">
            <a:avLst/>
          </a:prstGeom>
          <a:noFill/>
        </p:spPr>
      </p:pic>
    </p:spTree>
    <p:extLst>
      <p:ext uri="{BB962C8B-B14F-4D97-AF65-F5344CB8AC3E}">
        <p14:creationId xmlns:p14="http://schemas.microsoft.com/office/powerpoint/2010/main" val="3118228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6400800" y="2590800"/>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2182046">
            <a:off x="7656381" y="852209"/>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886755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7607299" y="3589176"/>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9063061">
            <a:off x="8602290" y="4621820"/>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1310995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2653D03-9209-48DA-ADCA-78B8A62E54C6}"/>
              </a:ext>
            </a:extLst>
          </p:cNvPr>
          <p:cNvSpPr>
            <a:spLocks noGrp="1"/>
          </p:cNvSpPr>
          <p:nvPr>
            <p:ph type="title"/>
          </p:nvPr>
        </p:nvSpPr>
        <p:spPr>
          <a:xfrm>
            <a:off x="5585994" y="1016001"/>
            <a:ext cx="5145506" cy="1499616"/>
          </a:xfrm>
        </p:spPr>
        <p:txBody>
          <a:bodyPr>
            <a:noAutofit/>
          </a:bodyPr>
          <a:lstStyle/>
          <a:p>
            <a:r>
              <a:rPr lang="en-US" sz="4400" dirty="0" err="1"/>
              <a:t>Skogsbränder</a:t>
            </a:r>
            <a:r>
              <a:rPr lang="en-US" sz="4400" dirty="0"/>
              <a:t>, </a:t>
            </a:r>
            <a:r>
              <a:rPr lang="en-US" sz="4400" dirty="0" err="1"/>
              <a:t>stormar</a:t>
            </a:r>
            <a:r>
              <a:rPr lang="en-US" sz="4400" dirty="0"/>
              <a:t>, </a:t>
            </a:r>
            <a:r>
              <a:rPr lang="en-US" sz="4400" dirty="0" err="1"/>
              <a:t>skogskadegörare</a:t>
            </a:r>
            <a:r>
              <a:rPr lang="en-US" sz="4400" dirty="0"/>
              <a:t>, </a:t>
            </a:r>
            <a:r>
              <a:rPr lang="en-US" sz="4400" dirty="0" err="1"/>
              <a:t>fysiologiska</a:t>
            </a:r>
            <a:r>
              <a:rPr lang="en-US" sz="4400" dirty="0"/>
              <a:t> processer</a:t>
            </a:r>
          </a:p>
        </p:txBody>
      </p:sp>
      <p:sp>
        <p:nvSpPr>
          <p:cNvPr id="17" name="Content Placeholder 3">
            <a:extLst>
              <a:ext uri="{FF2B5EF4-FFF2-40B4-BE49-F238E27FC236}">
                <a16:creationId xmlns:a16="http://schemas.microsoft.com/office/drawing/2014/main" id="{2B9E3495-903C-4C7D-B206-23376C470724}"/>
              </a:ext>
            </a:extLst>
          </p:cNvPr>
          <p:cNvSpPr txBox="1">
            <a:spLocks/>
          </p:cNvSpPr>
          <p:nvPr/>
        </p:nvSpPr>
        <p:spPr>
          <a:xfrm>
            <a:off x="5585994" y="2922578"/>
            <a:ext cx="5168055" cy="3648517"/>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sv-SE" dirty="0"/>
              <a:t>Till följd av olika naturkatastrofer, såsom bränder, stormar, skogsskadegörare, översvämningar, torka, så dör skog</a:t>
            </a:r>
          </a:p>
          <a:p>
            <a:pPr>
              <a:buFontTx/>
              <a:buChar char="-"/>
            </a:pPr>
            <a:r>
              <a:rPr lang="sv-SE" dirty="0"/>
              <a:t>Detta är en del av det naturliga ekosystemet, men det är också något som vi tror kommer att blir vanligare i ett varmare klimat</a:t>
            </a:r>
          </a:p>
          <a:p>
            <a:pPr>
              <a:buFontTx/>
              <a:buChar char="-"/>
            </a:pPr>
            <a:r>
              <a:rPr lang="sv-SE" dirty="0"/>
              <a:t>Skog kan också dö till följd av hög ålder, liksom vi människor</a:t>
            </a:r>
          </a:p>
        </p:txBody>
      </p:sp>
      <p:pic>
        <p:nvPicPr>
          <p:cNvPr id="15" name="Platshållare för bild 8" descr="En bild som visar växt, får, träd, grupp&#10;&#10;Automatiskt genererad beskrivning">
            <a:extLst>
              <a:ext uri="{FF2B5EF4-FFF2-40B4-BE49-F238E27FC236}">
                <a16:creationId xmlns:a16="http://schemas.microsoft.com/office/drawing/2014/main" id="{8A066E13-1855-4223-B22F-1FE8195C4287}"/>
              </a:ext>
            </a:extLst>
          </p:cNvPr>
          <p:cNvPicPr>
            <a:picLocks noChangeAspect="1"/>
          </p:cNvPicPr>
          <p:nvPr/>
        </p:nvPicPr>
        <p:blipFill rotWithShape="1">
          <a:blip r:embed="rId3">
            <a:extLst>
              <a:ext uri="{28A0092B-C50C-407E-A947-70E740481C1C}">
                <a14:useLocalDpi xmlns:a14="http://schemas.microsoft.com/office/drawing/2010/main" val="0"/>
              </a:ext>
            </a:extLst>
          </a:blip>
          <a:srcRect r="5385" b="-1"/>
          <a:stretch/>
        </p:blipFill>
        <p:spPr>
          <a:xfrm>
            <a:off x="0" y="0"/>
            <a:ext cx="5198919" cy="3681552"/>
          </a:xfrm>
          <a:prstGeom prst="rect">
            <a:avLst/>
          </a:prstGeom>
          <a:noFill/>
        </p:spPr>
      </p:pic>
      <p:pic>
        <p:nvPicPr>
          <p:cNvPr id="16" name="Platshållare för innehåll 6" descr="En bild som visar utomhus, rök, natur, berg&#10;&#10;Automatiskt genererad beskrivning">
            <a:extLst>
              <a:ext uri="{FF2B5EF4-FFF2-40B4-BE49-F238E27FC236}">
                <a16:creationId xmlns:a16="http://schemas.microsoft.com/office/drawing/2014/main" id="{FD14F38F-7C0B-4D33-A1A0-629E9B92181F}"/>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3827" r="1915" b="6862"/>
          <a:stretch/>
        </p:blipFill>
        <p:spPr>
          <a:xfrm>
            <a:off x="-1" y="3429000"/>
            <a:ext cx="5198919" cy="3429000"/>
          </a:xfrm>
          <a:noFill/>
        </p:spPr>
      </p:pic>
      <p:cxnSp>
        <p:nvCxnSpPr>
          <p:cNvPr id="19" name="Rak koppling 18">
            <a:extLst>
              <a:ext uri="{FF2B5EF4-FFF2-40B4-BE49-F238E27FC236}">
                <a16:creationId xmlns:a16="http://schemas.microsoft.com/office/drawing/2014/main" id="{C1CF216D-3D52-4007-B877-9E16321C1FB8}"/>
              </a:ext>
            </a:extLst>
          </p:cNvPr>
          <p:cNvCxnSpPr>
            <a:cxnSpLocks/>
          </p:cNvCxnSpPr>
          <p:nvPr/>
        </p:nvCxnSpPr>
        <p:spPr>
          <a:xfrm>
            <a:off x="-109681" y="3429000"/>
            <a:ext cx="53086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Picture 15">
            <a:extLst>
              <a:ext uri="{FF2B5EF4-FFF2-40B4-BE49-F238E27FC236}">
                <a16:creationId xmlns:a16="http://schemas.microsoft.com/office/drawing/2014/main" id="{6531C889-0C62-44F3-8F70-BAEC7A07FD77}"/>
              </a:ext>
            </a:extLst>
          </p:cNvPr>
          <p:cNvPicPr>
            <a:picLocks noChangeAspect="1"/>
          </p:cNvPicPr>
          <p:nvPr/>
        </p:nvPicPr>
        <p:blipFill>
          <a:blip r:embed="rId5"/>
          <a:stretch>
            <a:fillRect/>
          </a:stretch>
        </p:blipFill>
        <p:spPr>
          <a:xfrm>
            <a:off x="9894522" y="-51360"/>
            <a:ext cx="2448106" cy="1320800"/>
          </a:xfrm>
          <a:prstGeom prst="rect">
            <a:avLst/>
          </a:prstGeom>
        </p:spPr>
      </p:pic>
    </p:spTree>
    <p:extLst>
      <p:ext uri="{BB962C8B-B14F-4D97-AF65-F5344CB8AC3E}">
        <p14:creationId xmlns:p14="http://schemas.microsoft.com/office/powerpoint/2010/main" val="2484626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4AF7E49-12FA-4200-BB42-DD6C9FED1CBF}"/>
              </a:ext>
            </a:extLst>
          </p:cNvPr>
          <p:cNvSpPr>
            <a:spLocks noGrp="1"/>
          </p:cNvSpPr>
          <p:nvPr>
            <p:ph type="title"/>
          </p:nvPr>
        </p:nvSpPr>
        <p:spPr>
          <a:xfrm>
            <a:off x="774122" y="873202"/>
            <a:ext cx="10643755" cy="911374"/>
          </a:xfrm>
        </p:spPr>
        <p:txBody>
          <a:bodyPr/>
          <a:lstStyle/>
          <a:p>
            <a:r>
              <a:rPr lang="en-US" dirty="0" err="1"/>
              <a:t>Skogsbränder</a:t>
            </a:r>
            <a:r>
              <a:rPr lang="en-US" dirty="0"/>
              <a:t> är </a:t>
            </a:r>
            <a:r>
              <a:rPr lang="en-US" dirty="0" err="1"/>
              <a:t>inget</a:t>
            </a:r>
            <a:r>
              <a:rPr lang="en-US" dirty="0"/>
              <a:t> </a:t>
            </a:r>
            <a:r>
              <a:rPr lang="en-US" dirty="0" err="1"/>
              <a:t>nytt</a:t>
            </a:r>
            <a:r>
              <a:rPr lang="en-US" dirty="0"/>
              <a:t>…  </a:t>
            </a:r>
          </a:p>
        </p:txBody>
      </p:sp>
      <p:pic>
        <p:nvPicPr>
          <p:cNvPr id="18" name="Platshållare för innehåll 17" descr="En bild som visar utomhus, gräs, foto, gammal&#10;&#10;Automatiskt genererad beskrivning">
            <a:extLst>
              <a:ext uri="{FF2B5EF4-FFF2-40B4-BE49-F238E27FC236}">
                <a16:creationId xmlns:a16="http://schemas.microsoft.com/office/drawing/2014/main" id="{FE29D613-885D-4CF2-A34B-89CDF4978C6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6548" y="2055312"/>
            <a:ext cx="5175368" cy="3681412"/>
          </a:xfrm>
        </p:spPr>
      </p:pic>
      <p:pic>
        <p:nvPicPr>
          <p:cNvPr id="1026" name="Picture 2">
            <a:extLst>
              <a:ext uri="{FF2B5EF4-FFF2-40B4-BE49-F238E27FC236}">
                <a16:creationId xmlns:a16="http://schemas.microsoft.com/office/drawing/2014/main" id="{F4D60CFB-4F30-4FCB-89D6-C4C7A847E9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8188" y="1903874"/>
            <a:ext cx="4980577" cy="4318766"/>
          </a:xfrm>
          <a:prstGeom prst="rect">
            <a:avLst/>
          </a:prstGeom>
          <a:noFill/>
          <a:extLst>
            <a:ext uri="{909E8E84-426E-40DD-AFC4-6F175D3DCCD1}">
              <a14:hiddenFill xmlns:a14="http://schemas.microsoft.com/office/drawing/2010/main">
                <a:solidFill>
                  <a:srgbClr val="FFFFFF"/>
                </a:solidFill>
              </a14:hiddenFill>
            </a:ext>
          </a:extLst>
        </p:spPr>
      </p:pic>
      <p:sp>
        <p:nvSpPr>
          <p:cNvPr id="8" name="textruta 7">
            <a:extLst>
              <a:ext uri="{FF2B5EF4-FFF2-40B4-BE49-F238E27FC236}">
                <a16:creationId xmlns:a16="http://schemas.microsoft.com/office/drawing/2014/main" id="{C34B3DD8-3990-4AC0-A985-FBD7F5C84495}"/>
              </a:ext>
            </a:extLst>
          </p:cNvPr>
          <p:cNvSpPr txBox="1"/>
          <p:nvPr/>
        </p:nvSpPr>
        <p:spPr>
          <a:xfrm>
            <a:off x="9402633" y="6222640"/>
            <a:ext cx="914400" cy="914400"/>
          </a:xfrm>
          <a:prstGeom prst="rect">
            <a:avLst/>
          </a:prstGeom>
          <a:noFill/>
        </p:spPr>
        <p:txBody>
          <a:bodyPr wrap="none" lIns="0" tIns="0" rIns="0" bIns="0" rtlCol="0">
            <a:noAutofit/>
          </a:bodyPr>
          <a:lstStyle/>
          <a:p>
            <a:pPr algn="l">
              <a:lnSpc>
                <a:spcPts val="3000"/>
              </a:lnSpc>
            </a:pPr>
            <a:r>
              <a:rPr lang="en-US" sz="2000" dirty="0"/>
              <a:t>Molinari et al. 2020</a:t>
            </a:r>
          </a:p>
        </p:txBody>
      </p:sp>
      <p:sp>
        <p:nvSpPr>
          <p:cNvPr id="22" name="Pil: nedåt 21">
            <a:extLst>
              <a:ext uri="{FF2B5EF4-FFF2-40B4-BE49-F238E27FC236}">
                <a16:creationId xmlns:a16="http://schemas.microsoft.com/office/drawing/2014/main" id="{78BEA9A9-0F35-475E-A349-9E6F88AACBEC}"/>
              </a:ext>
            </a:extLst>
          </p:cNvPr>
          <p:cNvSpPr/>
          <p:nvPr/>
        </p:nvSpPr>
        <p:spPr>
          <a:xfrm rot="10800000">
            <a:off x="10662585" y="3618601"/>
            <a:ext cx="382772" cy="1414311"/>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extruta 22">
            <a:extLst>
              <a:ext uri="{FF2B5EF4-FFF2-40B4-BE49-F238E27FC236}">
                <a16:creationId xmlns:a16="http://schemas.microsoft.com/office/drawing/2014/main" id="{F8A9C570-A344-424E-B218-40CF46B2B171}"/>
              </a:ext>
            </a:extLst>
          </p:cNvPr>
          <p:cNvSpPr txBox="1"/>
          <p:nvPr/>
        </p:nvSpPr>
        <p:spPr>
          <a:xfrm rot="16200000">
            <a:off x="4559778" y="3485887"/>
            <a:ext cx="3710115" cy="546087"/>
          </a:xfrm>
          <a:prstGeom prst="rect">
            <a:avLst/>
          </a:prstGeom>
          <a:solidFill>
            <a:schemeClr val="bg1"/>
          </a:solidFill>
        </p:spPr>
        <p:txBody>
          <a:bodyPr wrap="square" lIns="0" tIns="0" rIns="0" bIns="0" rtlCol="0" anchor="b">
            <a:noAutofit/>
          </a:bodyPr>
          <a:lstStyle/>
          <a:p>
            <a:pPr algn="ctr">
              <a:lnSpc>
                <a:spcPts val="3000"/>
              </a:lnSpc>
            </a:pPr>
            <a:r>
              <a:rPr lang="en-US" sz="2000" dirty="0" err="1"/>
              <a:t>Brandfrekvens</a:t>
            </a:r>
            <a:endParaRPr lang="en-US" sz="2000" dirty="0"/>
          </a:p>
        </p:txBody>
      </p:sp>
      <p:pic>
        <p:nvPicPr>
          <p:cNvPr id="25" name="Picture 2">
            <a:extLst>
              <a:ext uri="{FF2B5EF4-FFF2-40B4-BE49-F238E27FC236}">
                <a16:creationId xmlns:a16="http://schemas.microsoft.com/office/drawing/2014/main" id="{2AC8CA29-9A83-4473-B49A-E59590270D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4221023" y="4739264"/>
            <a:ext cx="2238806" cy="1715518"/>
          </a:xfrm>
          <a:prstGeom prst="rect">
            <a:avLst/>
          </a:prstGeom>
          <a:noFill/>
          <a:extLst>
            <a:ext uri="{909E8E84-426E-40DD-AFC4-6F175D3DCCD1}">
              <a14:hiddenFill xmlns:a14="http://schemas.microsoft.com/office/drawing/2010/main">
                <a:solidFill>
                  <a:srgbClr val="FFFFFF"/>
                </a:solidFill>
              </a14:hiddenFill>
            </a:ext>
          </a:extLst>
        </p:spPr>
      </p:pic>
      <p:sp>
        <p:nvSpPr>
          <p:cNvPr id="26" name="Platshållare för text 6">
            <a:extLst>
              <a:ext uri="{FF2B5EF4-FFF2-40B4-BE49-F238E27FC236}">
                <a16:creationId xmlns:a16="http://schemas.microsoft.com/office/drawing/2014/main" id="{9B5B487E-7AB4-4DCA-95EE-F43F810A41D8}"/>
              </a:ext>
            </a:extLst>
          </p:cNvPr>
          <p:cNvSpPr txBox="1">
            <a:spLocks/>
          </p:cNvSpPr>
          <p:nvPr/>
        </p:nvSpPr>
        <p:spPr>
          <a:xfrm>
            <a:off x="4733380" y="6222640"/>
            <a:ext cx="2238806" cy="2603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SzPct val="90000"/>
              <a:buFontTx/>
              <a:buNone/>
              <a:defRPr sz="10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sv-SE" sz="1600">
                <a:solidFill>
                  <a:schemeClr val="bg1"/>
                </a:solidFill>
              </a:rPr>
              <a:t>Svedjenäva</a:t>
            </a:r>
            <a:endParaRPr lang="sv-SE" sz="1600" dirty="0">
              <a:solidFill>
                <a:schemeClr val="bg1"/>
              </a:solidFill>
            </a:endParaRPr>
          </a:p>
        </p:txBody>
      </p:sp>
    </p:spTree>
    <p:extLst>
      <p:ext uri="{BB962C8B-B14F-4D97-AF65-F5344CB8AC3E}">
        <p14:creationId xmlns:p14="http://schemas.microsoft.com/office/powerpoint/2010/main" val="164353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7607299" y="3589176"/>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9063061">
            <a:off x="8602290" y="4621820"/>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2882968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8763000" y="2438400"/>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7907862">
            <a:off x="10252680" y="2945466"/>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2295468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6FCEC33-2C79-42C8-863D-163A171B8142}"/>
              </a:ext>
            </a:extLst>
          </p:cNvPr>
          <p:cNvSpPr>
            <a:spLocks noGrp="1"/>
          </p:cNvSpPr>
          <p:nvPr>
            <p:ph type="title"/>
          </p:nvPr>
        </p:nvSpPr>
        <p:spPr>
          <a:xfrm>
            <a:off x="1024128" y="585216"/>
            <a:ext cx="5859271" cy="1499616"/>
          </a:xfrm>
        </p:spPr>
        <p:txBody>
          <a:bodyPr/>
          <a:lstStyle/>
          <a:p>
            <a:r>
              <a:rPr lang="en-US" dirty="0" err="1"/>
              <a:t>Nedbrytning</a:t>
            </a:r>
            <a:r>
              <a:rPr lang="en-US" dirty="0"/>
              <a:t> </a:t>
            </a:r>
            <a:r>
              <a:rPr lang="en-US" dirty="0" err="1"/>
              <a:t>och</a:t>
            </a:r>
            <a:r>
              <a:rPr lang="en-US" dirty="0"/>
              <a:t> </a:t>
            </a:r>
            <a:r>
              <a:rPr lang="en-US" dirty="0" err="1"/>
              <a:t>förbränning</a:t>
            </a:r>
            <a:endParaRPr lang="en-US" dirty="0"/>
          </a:p>
        </p:txBody>
      </p:sp>
      <p:sp>
        <p:nvSpPr>
          <p:cNvPr id="15" name="Content Placeholder 3">
            <a:extLst>
              <a:ext uri="{FF2B5EF4-FFF2-40B4-BE49-F238E27FC236}">
                <a16:creationId xmlns:a16="http://schemas.microsoft.com/office/drawing/2014/main" id="{EE8E5C05-37C9-4C8C-91E4-943B57A26F96}"/>
              </a:ext>
            </a:extLst>
          </p:cNvPr>
          <p:cNvSpPr txBox="1">
            <a:spLocks/>
          </p:cNvSpPr>
          <p:nvPr/>
        </p:nvSpPr>
        <p:spPr>
          <a:xfrm>
            <a:off x="1138989" y="2443667"/>
            <a:ext cx="5168055" cy="4117554"/>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sv-SE" dirty="0"/>
              <a:t>Döda träd bryts så småningom ner eller förbränns, och då frigörs den koldioxid som lagrats i trädet </a:t>
            </a:r>
          </a:p>
          <a:p>
            <a:pPr>
              <a:buFontTx/>
              <a:buChar char="-"/>
            </a:pPr>
            <a:r>
              <a:rPr lang="sv-SE" dirty="0"/>
              <a:t>Dessa processer kan ske olika snabbt, vid en brand kan det gå väldigt fort, medan för en stubbe kan det ta tiotals till hundratals år att brytas ner</a:t>
            </a:r>
          </a:p>
          <a:p>
            <a:pPr>
              <a:buFontTx/>
              <a:buChar char="-"/>
            </a:pPr>
            <a:r>
              <a:rPr lang="sv-SE" dirty="0"/>
              <a:t>I ett varmare klimat borde även dessa processer gå snabbare</a:t>
            </a:r>
          </a:p>
        </p:txBody>
      </p:sp>
      <p:pic>
        <p:nvPicPr>
          <p:cNvPr id="11" name="Platshållare för innehåll 6" descr="En bild som visar utomhus, klippa, byggnad, stenig&#10;&#10;Automatiskt genererad beskrivning">
            <a:extLst>
              <a:ext uri="{FF2B5EF4-FFF2-40B4-BE49-F238E27FC236}">
                <a16:creationId xmlns:a16="http://schemas.microsoft.com/office/drawing/2014/main" id="{A1E61C78-8890-4740-BEF0-03D77A8A47A3}"/>
              </a:ext>
            </a:extLst>
          </p:cNvPr>
          <p:cNvPicPr>
            <a:picLocks noChangeAspect="1"/>
          </p:cNvPicPr>
          <p:nvPr/>
        </p:nvPicPr>
        <p:blipFill rotWithShape="1">
          <a:blip r:embed="rId3">
            <a:extLst>
              <a:ext uri="{28A0092B-C50C-407E-A947-70E740481C1C}">
                <a14:useLocalDpi xmlns:a14="http://schemas.microsoft.com/office/drawing/2010/main" val="0"/>
              </a:ext>
            </a:extLst>
          </a:blip>
          <a:srcRect l="4435" r="16130" b="-3"/>
          <a:stretch/>
        </p:blipFill>
        <p:spPr>
          <a:xfrm>
            <a:off x="6993080" y="0"/>
            <a:ext cx="5198919" cy="3681552"/>
          </a:xfrm>
          <a:prstGeom prst="rect">
            <a:avLst/>
          </a:prstGeom>
          <a:noFill/>
        </p:spPr>
      </p:pic>
      <p:pic>
        <p:nvPicPr>
          <p:cNvPr id="12" name="Platshållare för bild 8" descr="En bild som visar utomhus, gräs, stående, träd&#10;&#10;Automatiskt genererad beskrivning">
            <a:extLst>
              <a:ext uri="{FF2B5EF4-FFF2-40B4-BE49-F238E27FC236}">
                <a16:creationId xmlns:a16="http://schemas.microsoft.com/office/drawing/2014/main" id="{1958FB48-30ED-49B9-A449-496B527A4876}"/>
              </a:ext>
            </a:extLst>
          </p:cNvPr>
          <p:cNvPicPr>
            <a:picLocks noChangeAspect="1"/>
          </p:cNvPicPr>
          <p:nvPr/>
        </p:nvPicPr>
        <p:blipFill rotWithShape="1">
          <a:blip r:embed="rId4">
            <a:extLst>
              <a:ext uri="{28A0092B-C50C-407E-A947-70E740481C1C}">
                <a14:useLocalDpi xmlns:a14="http://schemas.microsoft.com/office/drawing/2010/main" val="0"/>
              </a:ext>
            </a:extLst>
          </a:blip>
          <a:srcRect l="3721" r="2368" b="-3"/>
          <a:stretch/>
        </p:blipFill>
        <p:spPr>
          <a:xfrm>
            <a:off x="6993081" y="3429000"/>
            <a:ext cx="5198919" cy="3681552"/>
          </a:xfrm>
          <a:prstGeom prst="rect">
            <a:avLst/>
          </a:prstGeom>
          <a:noFill/>
        </p:spPr>
      </p:pic>
      <p:cxnSp>
        <p:nvCxnSpPr>
          <p:cNvPr id="16" name="Rak koppling 15">
            <a:extLst>
              <a:ext uri="{FF2B5EF4-FFF2-40B4-BE49-F238E27FC236}">
                <a16:creationId xmlns:a16="http://schemas.microsoft.com/office/drawing/2014/main" id="{5E35C6B2-8940-4216-8EC4-767B6CB62AF9}"/>
              </a:ext>
            </a:extLst>
          </p:cNvPr>
          <p:cNvCxnSpPr>
            <a:cxnSpLocks/>
          </p:cNvCxnSpPr>
          <p:nvPr/>
        </p:nvCxnSpPr>
        <p:spPr>
          <a:xfrm>
            <a:off x="6993080" y="3429000"/>
            <a:ext cx="53086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113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8763000" y="2438400"/>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7907862">
            <a:off x="10252680" y="2945466"/>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3176369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5153914" y="3655052"/>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12792337">
            <a:off x="4663092" y="4568115"/>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2154101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Bildobjekt 41" descr="En bild som visar träd, utomhus, växt, grön&#10;&#10;Automatiskt genererad beskrivning">
            <a:extLst>
              <a:ext uri="{FF2B5EF4-FFF2-40B4-BE49-F238E27FC236}">
                <a16:creationId xmlns:a16="http://schemas.microsoft.com/office/drawing/2014/main" id="{1F0EF8E1-5FCC-4922-A749-73540EFB060C}"/>
              </a:ext>
            </a:extLst>
          </p:cNvPr>
          <p:cNvPicPr>
            <a:picLocks noChangeAspect="1"/>
          </p:cNvPicPr>
          <p:nvPr/>
        </p:nvPicPr>
        <p:blipFill rotWithShape="1">
          <a:blip r:embed="rId3">
            <a:extLst>
              <a:ext uri="{28A0092B-C50C-407E-A947-70E740481C1C}">
                <a14:useLocalDpi xmlns:a14="http://schemas.microsoft.com/office/drawing/2010/main" val="0"/>
              </a:ext>
            </a:extLst>
          </a:blip>
          <a:srcRect r="6734"/>
          <a:stretch/>
        </p:blipFill>
        <p:spPr>
          <a:xfrm rot="5400000">
            <a:off x="-847722" y="790579"/>
            <a:ext cx="6860245" cy="5274599"/>
          </a:xfrm>
          <a:prstGeom prst="rect">
            <a:avLst/>
          </a:prstGeom>
        </p:spPr>
      </p:pic>
      <p:sp>
        <p:nvSpPr>
          <p:cNvPr id="14" name="Title 1">
            <a:extLst>
              <a:ext uri="{FF2B5EF4-FFF2-40B4-BE49-F238E27FC236}">
                <a16:creationId xmlns:a16="http://schemas.microsoft.com/office/drawing/2014/main" id="{454CC43C-9AFA-44D6-B11C-FEB4DE30A66D}"/>
              </a:ext>
            </a:extLst>
          </p:cNvPr>
          <p:cNvSpPr>
            <a:spLocks noGrp="1"/>
          </p:cNvSpPr>
          <p:nvPr>
            <p:ph type="title"/>
          </p:nvPr>
        </p:nvSpPr>
        <p:spPr>
          <a:xfrm>
            <a:off x="5779168" y="585216"/>
            <a:ext cx="5904832" cy="1499616"/>
          </a:xfrm>
        </p:spPr>
        <p:txBody>
          <a:bodyPr/>
          <a:lstStyle/>
          <a:p>
            <a:r>
              <a:rPr lang="en-US" dirty="0" err="1"/>
              <a:t>Skogsbruk</a:t>
            </a:r>
            <a:r>
              <a:rPr lang="en-US" dirty="0"/>
              <a:t> </a:t>
            </a:r>
            <a:r>
              <a:rPr lang="en-US" dirty="0" err="1"/>
              <a:t>och</a:t>
            </a:r>
            <a:r>
              <a:rPr lang="en-US" dirty="0"/>
              <a:t> </a:t>
            </a:r>
            <a:r>
              <a:rPr lang="en-US" dirty="0" err="1"/>
              <a:t>förädling</a:t>
            </a:r>
            <a:endParaRPr lang="en-US" dirty="0"/>
          </a:p>
        </p:txBody>
      </p:sp>
      <p:sp>
        <p:nvSpPr>
          <p:cNvPr id="28" name="Content Placeholder 3">
            <a:extLst>
              <a:ext uri="{FF2B5EF4-FFF2-40B4-BE49-F238E27FC236}">
                <a16:creationId xmlns:a16="http://schemas.microsoft.com/office/drawing/2014/main" id="{29BEEACA-6FFF-4EF3-BCB5-0E13E506AC83}"/>
              </a:ext>
            </a:extLst>
          </p:cNvPr>
          <p:cNvSpPr txBox="1">
            <a:spLocks/>
          </p:cNvSpPr>
          <p:nvPr/>
        </p:nvSpPr>
        <p:spPr>
          <a:xfrm>
            <a:off x="5779168" y="1772026"/>
            <a:ext cx="5815932" cy="4117554"/>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sv-SE" dirty="0"/>
              <a:t>I skogsbruket avverkas träd för att bli förnyelsebara produkter, såsom möbler, hus, inredning, förpackningsmaterial, kläder och biobränsle</a:t>
            </a:r>
          </a:p>
          <a:p>
            <a:pPr>
              <a:buFontTx/>
              <a:buChar char="-"/>
            </a:pPr>
            <a:r>
              <a:rPr lang="sv-SE" dirty="0"/>
              <a:t>Med klimatförändringarna och Sveriges mål om att bli fossilfritt, så ökar efterfrågan på förnyelsebara produkter från skogen</a:t>
            </a:r>
          </a:p>
          <a:p>
            <a:pPr>
              <a:buFontTx/>
              <a:buChar char="-"/>
            </a:pPr>
            <a:r>
              <a:rPr lang="sv-SE" dirty="0"/>
              <a:t>Samtidigt så blir det också svårare för skogsmaskinerna att hantera de extrema väder som förändringarna medför, tex torka, översvämningar</a:t>
            </a:r>
          </a:p>
        </p:txBody>
      </p:sp>
      <p:pic>
        <p:nvPicPr>
          <p:cNvPr id="30" name="Bild 29" descr="Fullt batteri">
            <a:extLst>
              <a:ext uri="{FF2B5EF4-FFF2-40B4-BE49-F238E27FC236}">
                <a16:creationId xmlns:a16="http://schemas.microsoft.com/office/drawing/2014/main" id="{1EDF5EBE-0083-4A06-99EB-C199746812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83934" y="434163"/>
            <a:ext cx="1070965" cy="1070965"/>
          </a:xfrm>
          <a:prstGeom prst="rect">
            <a:avLst/>
          </a:prstGeom>
        </p:spPr>
      </p:pic>
      <p:pic>
        <p:nvPicPr>
          <p:cNvPr id="31" name="Bild 30" descr="Bil">
            <a:extLst>
              <a:ext uri="{FF2B5EF4-FFF2-40B4-BE49-F238E27FC236}">
                <a16:creationId xmlns:a16="http://schemas.microsoft.com/office/drawing/2014/main" id="{89059836-ABC1-46EA-BBC2-EB72722B5C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166027" y="3830803"/>
            <a:ext cx="1070965" cy="1070965"/>
          </a:xfrm>
          <a:prstGeom prst="rect">
            <a:avLst/>
          </a:prstGeom>
        </p:spPr>
      </p:pic>
      <p:pic>
        <p:nvPicPr>
          <p:cNvPr id="32" name="Bild 31" descr="Tröja">
            <a:extLst>
              <a:ext uri="{FF2B5EF4-FFF2-40B4-BE49-F238E27FC236}">
                <a16:creationId xmlns:a16="http://schemas.microsoft.com/office/drawing/2014/main" id="{53E0F6FE-9FE3-43E0-ABF2-F0FCA9D5879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71310" y="2985066"/>
            <a:ext cx="1070965" cy="1070965"/>
          </a:xfrm>
          <a:prstGeom prst="rect">
            <a:avLst/>
          </a:prstGeom>
        </p:spPr>
      </p:pic>
      <p:pic>
        <p:nvPicPr>
          <p:cNvPr id="33" name="Bild 32" descr="Brasa">
            <a:extLst>
              <a:ext uri="{FF2B5EF4-FFF2-40B4-BE49-F238E27FC236}">
                <a16:creationId xmlns:a16="http://schemas.microsoft.com/office/drawing/2014/main" id="{4E0B855B-BF94-4215-9BF9-4F4AE2DD73B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39999" y="1382310"/>
            <a:ext cx="1070965" cy="1070965"/>
          </a:xfrm>
          <a:prstGeom prst="rect">
            <a:avLst/>
          </a:prstGeom>
        </p:spPr>
      </p:pic>
      <p:pic>
        <p:nvPicPr>
          <p:cNvPr id="34" name="Bild 33" descr="Förortsmiljö">
            <a:extLst>
              <a:ext uri="{FF2B5EF4-FFF2-40B4-BE49-F238E27FC236}">
                <a16:creationId xmlns:a16="http://schemas.microsoft.com/office/drawing/2014/main" id="{3F7C27C1-B5D0-4028-A68B-44E1992521A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278164" y="5245684"/>
            <a:ext cx="1070965" cy="1070965"/>
          </a:xfrm>
          <a:prstGeom prst="rect">
            <a:avLst/>
          </a:prstGeom>
        </p:spPr>
      </p:pic>
      <p:pic>
        <p:nvPicPr>
          <p:cNvPr id="35" name="Bild 34" descr="Flygplan">
            <a:extLst>
              <a:ext uri="{FF2B5EF4-FFF2-40B4-BE49-F238E27FC236}">
                <a16:creationId xmlns:a16="http://schemas.microsoft.com/office/drawing/2014/main" id="{A1E46B14-13D8-4972-98A2-0FCF69CF390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5400000">
            <a:off x="3551834" y="5162942"/>
            <a:ext cx="1070965" cy="1070965"/>
          </a:xfrm>
          <a:prstGeom prst="rect">
            <a:avLst/>
          </a:prstGeom>
        </p:spPr>
      </p:pic>
      <p:pic>
        <p:nvPicPr>
          <p:cNvPr id="36" name="Bild 35" descr="Skicka">
            <a:extLst>
              <a:ext uri="{FF2B5EF4-FFF2-40B4-BE49-F238E27FC236}">
                <a16:creationId xmlns:a16="http://schemas.microsoft.com/office/drawing/2014/main" id="{D00E0458-19AB-4949-9AA2-6D31AAC41FA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387950" y="1013867"/>
            <a:ext cx="1070965" cy="1070965"/>
          </a:xfrm>
          <a:prstGeom prst="rect">
            <a:avLst/>
          </a:prstGeom>
        </p:spPr>
      </p:pic>
      <p:pic>
        <p:nvPicPr>
          <p:cNvPr id="37" name="Bild 36" descr="Låda">
            <a:extLst>
              <a:ext uri="{FF2B5EF4-FFF2-40B4-BE49-F238E27FC236}">
                <a16:creationId xmlns:a16="http://schemas.microsoft.com/office/drawing/2014/main" id="{D822F4E5-6174-40B9-A28D-34D8D10BE13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2022087" y="2084832"/>
            <a:ext cx="1070965" cy="1070965"/>
          </a:xfrm>
          <a:prstGeom prst="rect">
            <a:avLst/>
          </a:prstGeom>
        </p:spPr>
      </p:pic>
      <p:pic>
        <p:nvPicPr>
          <p:cNvPr id="39" name="Bild 38" descr="Byggnad">
            <a:extLst>
              <a:ext uri="{FF2B5EF4-FFF2-40B4-BE49-F238E27FC236}">
                <a16:creationId xmlns:a16="http://schemas.microsoft.com/office/drawing/2014/main" id="{5446F31C-68B4-4455-A7AA-BDB231717186}"/>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296678" y="4044275"/>
            <a:ext cx="957608" cy="957608"/>
          </a:xfrm>
          <a:prstGeom prst="rect">
            <a:avLst/>
          </a:prstGeom>
        </p:spPr>
      </p:pic>
    </p:spTree>
    <p:extLst>
      <p:ext uri="{BB962C8B-B14F-4D97-AF65-F5344CB8AC3E}">
        <p14:creationId xmlns:p14="http://schemas.microsoft.com/office/powerpoint/2010/main" val="261923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5153914" y="3655052"/>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12792337">
            <a:off x="4663092" y="4568115"/>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1733776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3998214" y="2469122"/>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14614531">
            <a:off x="2788304" y="2697999"/>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1923220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6FCEC33-2C79-42C8-863D-163A171B8142}"/>
              </a:ext>
            </a:extLst>
          </p:cNvPr>
          <p:cNvSpPr>
            <a:spLocks noGrp="1"/>
          </p:cNvSpPr>
          <p:nvPr>
            <p:ph type="title"/>
          </p:nvPr>
        </p:nvSpPr>
        <p:spPr/>
        <p:txBody>
          <a:bodyPr/>
          <a:lstStyle/>
          <a:p>
            <a:r>
              <a:rPr lang="en-US" dirty="0" err="1"/>
              <a:t>Nedbrytning</a:t>
            </a:r>
            <a:r>
              <a:rPr lang="en-US" dirty="0"/>
              <a:t> </a:t>
            </a:r>
            <a:r>
              <a:rPr lang="en-US" dirty="0" err="1"/>
              <a:t>och</a:t>
            </a:r>
            <a:r>
              <a:rPr lang="en-US" dirty="0"/>
              <a:t> </a:t>
            </a:r>
            <a:r>
              <a:rPr lang="en-US" dirty="0" err="1"/>
              <a:t>förbränning</a:t>
            </a:r>
            <a:endParaRPr lang="en-US" dirty="0"/>
          </a:p>
        </p:txBody>
      </p:sp>
      <p:sp>
        <p:nvSpPr>
          <p:cNvPr id="15" name="Content Placeholder 3">
            <a:extLst>
              <a:ext uri="{FF2B5EF4-FFF2-40B4-BE49-F238E27FC236}">
                <a16:creationId xmlns:a16="http://schemas.microsoft.com/office/drawing/2014/main" id="{EE8E5C05-37C9-4C8C-91E4-943B57A26F96}"/>
              </a:ext>
            </a:extLst>
          </p:cNvPr>
          <p:cNvSpPr txBox="1">
            <a:spLocks/>
          </p:cNvSpPr>
          <p:nvPr/>
        </p:nvSpPr>
        <p:spPr>
          <a:xfrm>
            <a:off x="927944" y="1785941"/>
            <a:ext cx="5168055" cy="4117554"/>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sv-SE" dirty="0"/>
              <a:t>När skogsprodukter och bioenergi förbrukats, så antingen bryts de ner eller förbränns, och koldioxiden återgår igen till atmosfären. </a:t>
            </a:r>
          </a:p>
        </p:txBody>
      </p:sp>
      <p:sp>
        <p:nvSpPr>
          <p:cNvPr id="10" name="Content Placeholder 3">
            <a:extLst>
              <a:ext uri="{FF2B5EF4-FFF2-40B4-BE49-F238E27FC236}">
                <a16:creationId xmlns:a16="http://schemas.microsoft.com/office/drawing/2014/main" id="{2548B679-F347-470D-9C96-714BF1B7BDC0}"/>
              </a:ext>
            </a:extLst>
          </p:cNvPr>
          <p:cNvSpPr txBox="1">
            <a:spLocks/>
          </p:cNvSpPr>
          <p:nvPr/>
        </p:nvSpPr>
        <p:spPr>
          <a:xfrm>
            <a:off x="6661024" y="1785941"/>
            <a:ext cx="5168055" cy="4117554"/>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sv-SE" dirty="0"/>
              <a:t>Med klimatförändringarna ökar förväntningarna på att produkter ska ha lång livslängd och kunna återanvändas i flera cykler</a:t>
            </a:r>
          </a:p>
        </p:txBody>
      </p:sp>
      <p:pic>
        <p:nvPicPr>
          <p:cNvPr id="16" name="Platshållare för innehåll 6">
            <a:extLst>
              <a:ext uri="{FF2B5EF4-FFF2-40B4-BE49-F238E27FC236}">
                <a16:creationId xmlns:a16="http://schemas.microsoft.com/office/drawing/2014/main" id="{66B34BA2-0B0F-4FAD-AB5C-93AF20653DF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3726881"/>
            <a:ext cx="6281011" cy="3140505"/>
          </a:xfrm>
          <a:prstGeom prst="rect">
            <a:avLst/>
          </a:prstGeom>
          <a:noFill/>
        </p:spPr>
      </p:pic>
      <p:pic>
        <p:nvPicPr>
          <p:cNvPr id="17" name="Platshållare för bild 8">
            <a:extLst>
              <a:ext uri="{FF2B5EF4-FFF2-40B4-BE49-F238E27FC236}">
                <a16:creationId xmlns:a16="http://schemas.microsoft.com/office/drawing/2014/main" id="{7BA82137-1952-4AA7-A533-325BDBAC61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81011" y="3726881"/>
            <a:ext cx="5910989" cy="3940659"/>
          </a:xfrm>
          <a:prstGeom prst="rect">
            <a:avLst/>
          </a:prstGeom>
          <a:noFill/>
        </p:spPr>
      </p:pic>
      <p:cxnSp>
        <p:nvCxnSpPr>
          <p:cNvPr id="18" name="Rak koppling 17">
            <a:extLst>
              <a:ext uri="{FF2B5EF4-FFF2-40B4-BE49-F238E27FC236}">
                <a16:creationId xmlns:a16="http://schemas.microsoft.com/office/drawing/2014/main" id="{287998D7-6F01-4A10-A758-FC180A42F3EF}"/>
              </a:ext>
            </a:extLst>
          </p:cNvPr>
          <p:cNvCxnSpPr>
            <a:cxnSpLocks/>
          </p:cNvCxnSpPr>
          <p:nvPr/>
        </p:nvCxnSpPr>
        <p:spPr>
          <a:xfrm flipV="1">
            <a:off x="6281011" y="3726882"/>
            <a:ext cx="0" cy="314050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876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3" name="Ellips 2">
            <a:extLst>
              <a:ext uri="{FF2B5EF4-FFF2-40B4-BE49-F238E27FC236}">
                <a16:creationId xmlns:a16="http://schemas.microsoft.com/office/drawing/2014/main" id="{083C0542-5BC7-4035-B25C-77B36E1555B5}"/>
              </a:ext>
            </a:extLst>
          </p:cNvPr>
          <p:cNvSpPr/>
          <p:nvPr/>
        </p:nvSpPr>
        <p:spPr>
          <a:xfrm>
            <a:off x="3998214" y="2469122"/>
            <a:ext cx="1130300" cy="990600"/>
          </a:xfrm>
          <a:prstGeom prst="ellipse">
            <a:avLst/>
          </a:prstGeom>
          <a:noFill/>
          <a:ln w="381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Pil: nedåt 3">
            <a:extLst>
              <a:ext uri="{FF2B5EF4-FFF2-40B4-BE49-F238E27FC236}">
                <a16:creationId xmlns:a16="http://schemas.microsoft.com/office/drawing/2014/main" id="{FBC4BBED-DBC6-4D14-803C-81D3DBB54B25}"/>
              </a:ext>
            </a:extLst>
          </p:cNvPr>
          <p:cNvSpPr/>
          <p:nvPr/>
        </p:nvSpPr>
        <p:spPr>
          <a:xfrm rot="14614531">
            <a:off x="2788304" y="2697999"/>
            <a:ext cx="677350" cy="1950946"/>
          </a:xfrm>
          <a:prstGeom prst="downArrow">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Rubrik 3">
            <a:extLst>
              <a:ext uri="{FF2B5EF4-FFF2-40B4-BE49-F238E27FC236}">
                <a16:creationId xmlns:a16="http://schemas.microsoft.com/office/drawing/2014/main" id="{1F93F5E8-4D3A-4F34-BCE0-D8299F2B83E1}"/>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300043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304778" y="2104137"/>
            <a:ext cx="7131843" cy="3633605"/>
          </a:xfrm>
          <a:prstGeom prst="rect">
            <a:avLst/>
          </a:prstGeom>
        </p:spPr>
      </p:pic>
      <p:pic>
        <p:nvPicPr>
          <p:cNvPr id="19" name="Picture 18"/>
          <p:cNvPicPr>
            <a:picLocks noChangeAspect="1"/>
          </p:cNvPicPr>
          <p:nvPr/>
        </p:nvPicPr>
        <p:blipFill rotWithShape="1">
          <a:blip r:embed="rId4"/>
          <a:srcRect b="13653"/>
          <a:stretch/>
        </p:blipFill>
        <p:spPr>
          <a:xfrm>
            <a:off x="1203993" y="2298581"/>
            <a:ext cx="2423959" cy="3703542"/>
          </a:xfrm>
          <a:prstGeom prst="rect">
            <a:avLst/>
          </a:prstGeom>
        </p:spPr>
      </p:pic>
      <p:sp>
        <p:nvSpPr>
          <p:cNvPr id="8" name="Rubrik 3">
            <a:extLst>
              <a:ext uri="{FF2B5EF4-FFF2-40B4-BE49-F238E27FC236}">
                <a16:creationId xmlns:a16="http://schemas.microsoft.com/office/drawing/2014/main" id="{86D7CCF2-918E-4602-BB49-E14510F6C0CB}"/>
              </a:ext>
            </a:extLst>
          </p:cNvPr>
          <p:cNvSpPr>
            <a:spLocks noGrp="1"/>
          </p:cNvSpPr>
          <p:nvPr>
            <p:ph type="title"/>
          </p:nvPr>
        </p:nvSpPr>
        <p:spPr>
          <a:xfrm>
            <a:off x="1024128" y="585216"/>
            <a:ext cx="10520172" cy="1499616"/>
          </a:xfrm>
        </p:spPr>
        <p:txBody>
          <a:bodyPr>
            <a:normAutofit/>
          </a:bodyPr>
          <a:lstStyle/>
          <a:p>
            <a:r>
              <a:rPr lang="sv-SE" sz="4400" dirty="0"/>
              <a:t>Hur skogen påverkas av klimatförändringarna</a:t>
            </a:r>
          </a:p>
        </p:txBody>
      </p:sp>
    </p:spTree>
    <p:extLst>
      <p:ext uri="{BB962C8B-B14F-4D97-AF65-F5344CB8AC3E}">
        <p14:creationId xmlns:p14="http://schemas.microsoft.com/office/powerpoint/2010/main" val="67776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FCD7DEAD-6A65-4643-AE5D-1EF51E4BE5FB}"/>
              </a:ext>
            </a:extLst>
          </p:cNvPr>
          <p:cNvSpPr txBox="1">
            <a:spLocks/>
          </p:cNvSpPr>
          <p:nvPr/>
        </p:nvSpPr>
        <p:spPr>
          <a:xfrm>
            <a:off x="774121" y="1323000"/>
            <a:ext cx="10643755" cy="4212000"/>
          </a:xfrm>
          <a:prstGeom prst="wedgeEllipseCallout">
            <a:avLst>
              <a:gd name="adj1" fmla="val -42788"/>
              <a:gd name="adj2" fmla="val 73656"/>
            </a:avLst>
          </a:prstGeom>
          <a:blipFill dpi="0" rotWithShape="1">
            <a:blip r:embed="rId3">
              <a:extLst>
                <a:ext uri="{28A0092B-C50C-407E-A947-70E740481C1C}">
                  <a14:useLocalDpi xmlns:a14="http://schemas.microsoft.com/office/drawing/2010/main" val="0"/>
                </a:ext>
              </a:extLst>
            </a:blip>
            <a:srcRect/>
            <a:stretch>
              <a:fillRect/>
            </a:stretch>
          </a:blipFill>
          <a:ln w="57150">
            <a:solidFill>
              <a:schemeClr val="accent4"/>
            </a:solidFill>
          </a:ln>
        </p:spPr>
        <p:txBody>
          <a:bodyPr vert="horz" lIns="0" tIns="0" rIns="0" bIns="0" rtlCol="0" anchor="b" anchorCtr="0">
            <a:noAutofit/>
          </a:bodyPr>
          <a:lst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a:lstStyle>
          <a:p>
            <a:pPr algn="ctr">
              <a:lnSpc>
                <a:spcPct val="100000"/>
              </a:lnSpc>
            </a:pPr>
            <a:r>
              <a:rPr lang="sv-SE" sz="4800" dirty="0">
                <a:solidFill>
                  <a:schemeClr val="bg1"/>
                </a:solidFill>
              </a:rPr>
              <a:t>Men skogen handlar väl om mer än bara koldioxid, eller?</a:t>
            </a:r>
          </a:p>
          <a:p>
            <a:pPr algn="ctr">
              <a:lnSpc>
                <a:spcPct val="100000"/>
              </a:lnSpc>
            </a:pPr>
            <a:endParaRPr lang="sv-SE" sz="4800" dirty="0">
              <a:solidFill>
                <a:schemeClr val="bg1"/>
              </a:solidFill>
            </a:endParaRPr>
          </a:p>
        </p:txBody>
      </p:sp>
    </p:spTree>
    <p:extLst>
      <p:ext uri="{BB962C8B-B14F-4D97-AF65-F5344CB8AC3E}">
        <p14:creationId xmlns:p14="http://schemas.microsoft.com/office/powerpoint/2010/main" val="312705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EF08FFE-3E5C-4EA6-A06A-E406AEDF0E05}"/>
              </a:ext>
            </a:extLst>
          </p:cNvPr>
          <p:cNvSpPr/>
          <p:nvPr/>
        </p:nvSpPr>
        <p:spPr>
          <a:xfrm>
            <a:off x="0" y="0"/>
            <a:ext cx="5120781" cy="685799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sv-SE"/>
          </a:p>
        </p:txBody>
      </p:sp>
      <p:pic>
        <p:nvPicPr>
          <p:cNvPr id="5" name="Bildobjekt 4" descr="En bild som visar text, karta&#10;&#10;Automatiskt genererad beskrivning">
            <a:extLst>
              <a:ext uri="{FF2B5EF4-FFF2-40B4-BE49-F238E27FC236}">
                <a16:creationId xmlns:a16="http://schemas.microsoft.com/office/drawing/2014/main" id="{10B768BE-CEB2-4DE0-B0E2-50B8EEDE8389}"/>
              </a:ext>
            </a:extLst>
          </p:cNvPr>
          <p:cNvPicPr>
            <a:picLocks noChangeAspect="1"/>
          </p:cNvPicPr>
          <p:nvPr/>
        </p:nvPicPr>
        <p:blipFill>
          <a:blip r:embed="rId3"/>
          <a:stretch>
            <a:fillRect/>
          </a:stretch>
        </p:blipFill>
        <p:spPr>
          <a:xfrm>
            <a:off x="5985198" y="773622"/>
            <a:ext cx="3244204" cy="5772031"/>
          </a:xfrm>
          <a:prstGeom prst="rect">
            <a:avLst/>
          </a:prstGeom>
        </p:spPr>
      </p:pic>
      <p:sp>
        <p:nvSpPr>
          <p:cNvPr id="6" name="Ellips 5">
            <a:extLst>
              <a:ext uri="{FF2B5EF4-FFF2-40B4-BE49-F238E27FC236}">
                <a16:creationId xmlns:a16="http://schemas.microsoft.com/office/drawing/2014/main" id="{C5DDABA0-0A8D-4469-9A12-CA0C778AA965}"/>
              </a:ext>
            </a:extLst>
          </p:cNvPr>
          <p:cNvSpPr/>
          <p:nvPr/>
        </p:nvSpPr>
        <p:spPr>
          <a:xfrm>
            <a:off x="7607300" y="4036181"/>
            <a:ext cx="235216" cy="252817"/>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sv-SE" sz="2400"/>
          </a:p>
        </p:txBody>
      </p:sp>
      <p:sp>
        <p:nvSpPr>
          <p:cNvPr id="7" name="Ellips 6">
            <a:extLst>
              <a:ext uri="{FF2B5EF4-FFF2-40B4-BE49-F238E27FC236}">
                <a16:creationId xmlns:a16="http://schemas.microsoft.com/office/drawing/2014/main" id="{371FCBD1-91F7-45CD-BB5B-3CC6092DE67F}"/>
              </a:ext>
            </a:extLst>
          </p:cNvPr>
          <p:cNvSpPr/>
          <p:nvPr/>
        </p:nvSpPr>
        <p:spPr>
          <a:xfrm>
            <a:off x="8155346" y="2858595"/>
            <a:ext cx="235216" cy="252817"/>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sv-SE" sz="2400"/>
          </a:p>
        </p:txBody>
      </p:sp>
      <p:sp>
        <p:nvSpPr>
          <p:cNvPr id="8" name="Ellips 7">
            <a:extLst>
              <a:ext uri="{FF2B5EF4-FFF2-40B4-BE49-F238E27FC236}">
                <a16:creationId xmlns:a16="http://schemas.microsoft.com/office/drawing/2014/main" id="{9A110C6A-AB46-49FB-B860-4CD3DEF8B1AB}"/>
              </a:ext>
            </a:extLst>
          </p:cNvPr>
          <p:cNvSpPr/>
          <p:nvPr/>
        </p:nvSpPr>
        <p:spPr>
          <a:xfrm>
            <a:off x="7596869" y="5301823"/>
            <a:ext cx="235216" cy="252817"/>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sv-SE" sz="2400"/>
          </a:p>
        </p:txBody>
      </p:sp>
      <p:sp>
        <p:nvSpPr>
          <p:cNvPr id="9" name="textruta 8">
            <a:extLst>
              <a:ext uri="{FF2B5EF4-FFF2-40B4-BE49-F238E27FC236}">
                <a16:creationId xmlns:a16="http://schemas.microsoft.com/office/drawing/2014/main" id="{40C18AFF-E099-4FA5-922A-4B3F19EC1B3E}"/>
              </a:ext>
            </a:extLst>
          </p:cNvPr>
          <p:cNvSpPr txBox="1"/>
          <p:nvPr/>
        </p:nvSpPr>
        <p:spPr>
          <a:xfrm>
            <a:off x="7842516" y="3902210"/>
            <a:ext cx="5295864" cy="461665"/>
          </a:xfrm>
          <a:prstGeom prst="rect">
            <a:avLst/>
          </a:prstGeom>
          <a:noFill/>
        </p:spPr>
        <p:txBody>
          <a:bodyPr wrap="square" rtlCol="0">
            <a:spAutoFit/>
          </a:bodyPr>
          <a:lstStyle/>
          <a:p>
            <a:r>
              <a:rPr lang="sv-SE" sz="2400" dirty="0"/>
              <a:t>Gävleborg idag (2020)</a:t>
            </a:r>
          </a:p>
        </p:txBody>
      </p:sp>
      <p:sp>
        <p:nvSpPr>
          <p:cNvPr id="10" name="textruta 9">
            <a:extLst>
              <a:ext uri="{FF2B5EF4-FFF2-40B4-BE49-F238E27FC236}">
                <a16:creationId xmlns:a16="http://schemas.microsoft.com/office/drawing/2014/main" id="{F7DAE38A-43B6-4F4F-91A6-A5C3E13B7208}"/>
              </a:ext>
            </a:extLst>
          </p:cNvPr>
          <p:cNvSpPr txBox="1"/>
          <p:nvPr/>
        </p:nvSpPr>
        <p:spPr>
          <a:xfrm>
            <a:off x="8390562" y="2722373"/>
            <a:ext cx="5187689" cy="461665"/>
          </a:xfrm>
          <a:prstGeom prst="rect">
            <a:avLst/>
          </a:prstGeom>
          <a:noFill/>
        </p:spPr>
        <p:txBody>
          <a:bodyPr wrap="square" rtlCol="0">
            <a:spAutoFit/>
          </a:bodyPr>
          <a:lstStyle/>
          <a:p>
            <a:r>
              <a:rPr lang="sv-SE" sz="2400" dirty="0"/>
              <a:t>Gävleborg historiskt (1980)</a:t>
            </a:r>
          </a:p>
        </p:txBody>
      </p:sp>
      <p:pic>
        <p:nvPicPr>
          <p:cNvPr id="12" name="Bildobjekt 11">
            <a:extLst>
              <a:ext uri="{FF2B5EF4-FFF2-40B4-BE49-F238E27FC236}">
                <a16:creationId xmlns:a16="http://schemas.microsoft.com/office/drawing/2014/main" id="{6FB78BEB-46A4-4649-88BB-156FC8A33A80}"/>
              </a:ext>
            </a:extLst>
          </p:cNvPr>
          <p:cNvPicPr>
            <a:picLocks noChangeAspect="1"/>
          </p:cNvPicPr>
          <p:nvPr/>
        </p:nvPicPr>
        <p:blipFill>
          <a:blip r:embed="rId4"/>
          <a:stretch>
            <a:fillRect/>
          </a:stretch>
        </p:blipFill>
        <p:spPr>
          <a:xfrm>
            <a:off x="5985196" y="6210230"/>
            <a:ext cx="717867" cy="335421"/>
          </a:xfrm>
          <a:prstGeom prst="rect">
            <a:avLst/>
          </a:prstGeom>
        </p:spPr>
      </p:pic>
      <p:sp>
        <p:nvSpPr>
          <p:cNvPr id="14" name="Rektangel 13">
            <a:extLst>
              <a:ext uri="{FF2B5EF4-FFF2-40B4-BE49-F238E27FC236}">
                <a16:creationId xmlns:a16="http://schemas.microsoft.com/office/drawing/2014/main" id="{3A2FE3EE-5E85-4D28-812A-EA81D4DC08B7}"/>
              </a:ext>
            </a:extLst>
          </p:cNvPr>
          <p:cNvSpPr/>
          <p:nvPr/>
        </p:nvSpPr>
        <p:spPr>
          <a:xfrm>
            <a:off x="8590353" y="6163977"/>
            <a:ext cx="639048" cy="4246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a:p>
        </p:txBody>
      </p:sp>
      <p:sp>
        <p:nvSpPr>
          <p:cNvPr id="11" name="textruta 10">
            <a:extLst>
              <a:ext uri="{FF2B5EF4-FFF2-40B4-BE49-F238E27FC236}">
                <a16:creationId xmlns:a16="http://schemas.microsoft.com/office/drawing/2014/main" id="{77065AF8-60FA-40E3-9EE1-1100A8608AB9}"/>
              </a:ext>
            </a:extLst>
          </p:cNvPr>
          <p:cNvSpPr txBox="1"/>
          <p:nvPr/>
        </p:nvSpPr>
        <p:spPr>
          <a:xfrm>
            <a:off x="7842516" y="5223931"/>
            <a:ext cx="5535603" cy="461665"/>
          </a:xfrm>
          <a:prstGeom prst="rect">
            <a:avLst/>
          </a:prstGeom>
          <a:noFill/>
        </p:spPr>
        <p:txBody>
          <a:bodyPr wrap="square" rtlCol="0">
            <a:spAutoFit/>
          </a:bodyPr>
          <a:lstStyle/>
          <a:p>
            <a:r>
              <a:rPr lang="sv-SE" sz="2400" dirty="0"/>
              <a:t>Gävleborg i framtiden? (2060)</a:t>
            </a:r>
          </a:p>
        </p:txBody>
      </p:sp>
      <p:sp>
        <p:nvSpPr>
          <p:cNvPr id="17" name="Rubrik 16">
            <a:extLst>
              <a:ext uri="{FF2B5EF4-FFF2-40B4-BE49-F238E27FC236}">
                <a16:creationId xmlns:a16="http://schemas.microsoft.com/office/drawing/2014/main" id="{9710A094-360F-460A-9BA2-2F714423F7BE}"/>
              </a:ext>
            </a:extLst>
          </p:cNvPr>
          <p:cNvSpPr>
            <a:spLocks noGrp="1"/>
          </p:cNvSpPr>
          <p:nvPr>
            <p:ph type="title"/>
          </p:nvPr>
        </p:nvSpPr>
        <p:spPr>
          <a:xfrm>
            <a:off x="627863" y="3070155"/>
            <a:ext cx="5508317" cy="802388"/>
          </a:xfrm>
        </p:spPr>
        <p:txBody>
          <a:bodyPr>
            <a:normAutofit/>
          </a:bodyPr>
          <a:lstStyle/>
          <a:p>
            <a:r>
              <a:rPr lang="sv-SE" sz="4000" dirty="0">
                <a:solidFill>
                  <a:schemeClr val="bg1"/>
                </a:solidFill>
              </a:rPr>
              <a:t>Klimatet i Gävleborg</a:t>
            </a:r>
            <a:endParaRPr lang="sv-SE" sz="4000" b="0" dirty="0">
              <a:solidFill>
                <a:schemeClr val="bg1"/>
              </a:solidFill>
            </a:endParaRPr>
          </a:p>
        </p:txBody>
      </p:sp>
      <p:sp>
        <p:nvSpPr>
          <p:cNvPr id="18" name="Content Placeholder 12">
            <a:extLst>
              <a:ext uri="{FF2B5EF4-FFF2-40B4-BE49-F238E27FC236}">
                <a16:creationId xmlns:a16="http://schemas.microsoft.com/office/drawing/2014/main" id="{76EFDF18-141F-473C-83A5-54C675B88C74}"/>
              </a:ext>
            </a:extLst>
          </p:cNvPr>
          <p:cNvSpPr>
            <a:spLocks noGrp="1"/>
          </p:cNvSpPr>
          <p:nvPr>
            <p:ph idx="1"/>
          </p:nvPr>
        </p:nvSpPr>
        <p:spPr>
          <a:xfrm>
            <a:off x="816359" y="3560782"/>
            <a:ext cx="3606800" cy="2730500"/>
          </a:xfrm>
          <a:noFill/>
        </p:spPr>
        <p:txBody>
          <a:bodyPr>
            <a:normAutofit/>
          </a:bodyPr>
          <a:lstStyle/>
          <a:p>
            <a:pPr marL="0" indent="0">
              <a:buNone/>
            </a:pPr>
            <a:endParaRPr lang="sv-SE" sz="2800" dirty="0">
              <a:solidFill>
                <a:schemeClr val="bg1"/>
              </a:solidFill>
            </a:endParaRPr>
          </a:p>
          <a:p>
            <a:pPr marL="0" indent="0">
              <a:buNone/>
            </a:pPr>
            <a:endParaRPr lang="sv-SE" sz="2800" dirty="0">
              <a:solidFill>
                <a:schemeClr val="bg1"/>
              </a:solidFill>
            </a:endParaRPr>
          </a:p>
          <a:p>
            <a:pPr marL="0" indent="0">
              <a:buNone/>
            </a:pPr>
            <a:endParaRPr lang="sv-SE" sz="2800" dirty="0">
              <a:solidFill>
                <a:schemeClr val="bg1"/>
              </a:solidFill>
            </a:endParaRPr>
          </a:p>
        </p:txBody>
      </p:sp>
      <p:sp>
        <p:nvSpPr>
          <p:cNvPr id="4" name="Rektangel 3">
            <a:extLst>
              <a:ext uri="{FF2B5EF4-FFF2-40B4-BE49-F238E27FC236}">
                <a16:creationId xmlns:a16="http://schemas.microsoft.com/office/drawing/2014/main" id="{CCB6A3F9-A28C-48F8-84DA-AC21037AD30F}"/>
              </a:ext>
            </a:extLst>
          </p:cNvPr>
          <p:cNvSpPr/>
          <p:nvPr/>
        </p:nvSpPr>
        <p:spPr>
          <a:xfrm>
            <a:off x="9029759" y="6291282"/>
            <a:ext cx="2921377" cy="369332"/>
          </a:xfrm>
          <a:prstGeom prst="rect">
            <a:avLst/>
          </a:prstGeom>
        </p:spPr>
        <p:txBody>
          <a:bodyPr wrap="none">
            <a:spAutoFit/>
          </a:bodyPr>
          <a:lstStyle/>
          <a:p>
            <a:r>
              <a:rPr lang="sv-SE" dirty="0"/>
              <a:t>(vegetationsperiodens längd) </a:t>
            </a:r>
          </a:p>
        </p:txBody>
      </p:sp>
    </p:spTree>
    <p:extLst>
      <p:ext uri="{BB962C8B-B14F-4D97-AF65-F5344CB8AC3E}">
        <p14:creationId xmlns:p14="http://schemas.microsoft.com/office/powerpoint/2010/main" val="60060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BF7483-5CAC-4396-B794-5C5BFF9C811A}"/>
              </a:ext>
            </a:extLst>
          </p:cNvPr>
          <p:cNvSpPr>
            <a:spLocks noGrp="1"/>
          </p:cNvSpPr>
          <p:nvPr>
            <p:ph type="title"/>
          </p:nvPr>
        </p:nvSpPr>
        <p:spPr>
          <a:xfrm>
            <a:off x="774122" y="848063"/>
            <a:ext cx="10643755" cy="911374"/>
          </a:xfrm>
        </p:spPr>
        <p:txBody>
          <a:bodyPr anchor="b">
            <a:normAutofit/>
          </a:bodyPr>
          <a:lstStyle/>
          <a:p>
            <a:r>
              <a:rPr lang="en-US" dirty="0" err="1"/>
              <a:t>Fler</a:t>
            </a:r>
            <a:r>
              <a:rPr lang="en-US" dirty="0"/>
              <a:t> </a:t>
            </a:r>
            <a:r>
              <a:rPr lang="en-US" dirty="0" err="1"/>
              <a:t>hasselnötter</a:t>
            </a:r>
            <a:r>
              <a:rPr lang="en-US" dirty="0"/>
              <a:t>, men </a:t>
            </a:r>
            <a:r>
              <a:rPr lang="en-US" dirty="0" err="1"/>
              <a:t>färre</a:t>
            </a:r>
            <a:r>
              <a:rPr lang="en-US" dirty="0"/>
              <a:t> </a:t>
            </a:r>
            <a:r>
              <a:rPr lang="en-US" dirty="0" err="1"/>
              <a:t>hjortron</a:t>
            </a:r>
            <a:r>
              <a:rPr lang="en-US" dirty="0"/>
              <a:t>?</a:t>
            </a:r>
          </a:p>
        </p:txBody>
      </p:sp>
      <p:pic>
        <p:nvPicPr>
          <p:cNvPr id="3074" name="Picture 2" descr="Den virtuella floran: Corylus avellana L. - Hassel">
            <a:extLst>
              <a:ext uri="{FF2B5EF4-FFF2-40B4-BE49-F238E27FC236}">
                <a16:creationId xmlns:a16="http://schemas.microsoft.com/office/drawing/2014/main" id="{DDE3AABD-4625-4C16-9C85-EA38EA89DCB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271465" y="2385442"/>
            <a:ext cx="3597402" cy="3681552"/>
          </a:xfrm>
          <a:prstGeom prst="rect">
            <a:avLst/>
          </a:prstGeom>
          <a:solidFill>
            <a:srgbClr val="FFFFFF"/>
          </a:solidFill>
        </p:spPr>
      </p:pic>
      <p:sp>
        <p:nvSpPr>
          <p:cNvPr id="73" name="Text Placeholder 4">
            <a:extLst>
              <a:ext uri="{FF2B5EF4-FFF2-40B4-BE49-F238E27FC236}">
                <a16:creationId xmlns:a16="http://schemas.microsoft.com/office/drawing/2014/main" id="{73B8DB3C-63F3-49CB-B495-7C4DCBCB20D9}"/>
              </a:ext>
            </a:extLst>
          </p:cNvPr>
          <p:cNvSpPr>
            <a:spLocks noGrp="1"/>
          </p:cNvSpPr>
          <p:nvPr>
            <p:ph type="body" sz="quarter" idx="11"/>
          </p:nvPr>
        </p:nvSpPr>
        <p:spPr>
          <a:xfrm>
            <a:off x="1428361" y="6112408"/>
            <a:ext cx="5205413" cy="460347"/>
          </a:xfrm>
        </p:spPr>
        <p:txBody>
          <a:bodyPr>
            <a:normAutofit/>
          </a:bodyPr>
          <a:lstStyle/>
          <a:p>
            <a:pPr algn="ctr"/>
            <a:r>
              <a:rPr lang="en-US" sz="1800" b="1" dirty="0"/>
              <a:t>Hassel</a:t>
            </a:r>
          </a:p>
        </p:txBody>
      </p:sp>
      <p:sp>
        <p:nvSpPr>
          <p:cNvPr id="75" name="Text Placeholder 5">
            <a:extLst>
              <a:ext uri="{FF2B5EF4-FFF2-40B4-BE49-F238E27FC236}">
                <a16:creationId xmlns:a16="http://schemas.microsoft.com/office/drawing/2014/main" id="{45EB05A1-168A-4694-9ECF-C6D427B0C6C3}"/>
              </a:ext>
            </a:extLst>
          </p:cNvPr>
          <p:cNvSpPr>
            <a:spLocks noGrp="1"/>
          </p:cNvSpPr>
          <p:nvPr>
            <p:ph type="body" sz="quarter" idx="12"/>
          </p:nvPr>
        </p:nvSpPr>
        <p:spPr>
          <a:xfrm>
            <a:off x="5711234" y="6112409"/>
            <a:ext cx="5205413" cy="460345"/>
          </a:xfrm>
        </p:spPr>
        <p:txBody>
          <a:bodyPr>
            <a:normAutofit/>
          </a:bodyPr>
          <a:lstStyle/>
          <a:p>
            <a:pPr algn="ctr"/>
            <a:r>
              <a:rPr lang="en-US" sz="1800" b="1" dirty="0" err="1"/>
              <a:t>Hjortron</a:t>
            </a:r>
            <a:endParaRPr lang="en-US" sz="1800" b="1" dirty="0"/>
          </a:p>
        </p:txBody>
      </p:sp>
      <p:pic>
        <p:nvPicPr>
          <p:cNvPr id="8" name="Bildobjekt 7">
            <a:extLst>
              <a:ext uri="{FF2B5EF4-FFF2-40B4-BE49-F238E27FC236}">
                <a16:creationId xmlns:a16="http://schemas.microsoft.com/office/drawing/2014/main" id="{CAF31499-E094-42EA-8A20-35DF8A0FBD88}"/>
              </a:ext>
            </a:extLst>
          </p:cNvPr>
          <p:cNvPicPr>
            <a:picLocks noChangeAspect="1"/>
          </p:cNvPicPr>
          <p:nvPr/>
        </p:nvPicPr>
        <p:blipFill>
          <a:blip r:embed="rId4"/>
          <a:stretch>
            <a:fillRect/>
          </a:stretch>
        </p:blipFill>
        <p:spPr>
          <a:xfrm>
            <a:off x="6398514" y="2328385"/>
            <a:ext cx="3628655" cy="3681552"/>
          </a:xfrm>
          <a:prstGeom prst="rect">
            <a:avLst/>
          </a:prstGeom>
        </p:spPr>
      </p:pic>
      <p:pic>
        <p:nvPicPr>
          <p:cNvPr id="9" name="Bildobjekt 8">
            <a:extLst>
              <a:ext uri="{FF2B5EF4-FFF2-40B4-BE49-F238E27FC236}">
                <a16:creationId xmlns:a16="http://schemas.microsoft.com/office/drawing/2014/main" id="{3B66B835-A5FE-4CA3-90A7-697AFC277041}"/>
              </a:ext>
            </a:extLst>
          </p:cNvPr>
          <p:cNvPicPr>
            <a:picLocks noChangeAspect="1"/>
          </p:cNvPicPr>
          <p:nvPr/>
        </p:nvPicPr>
        <p:blipFill>
          <a:blip r:embed="rId5"/>
          <a:stretch>
            <a:fillRect/>
          </a:stretch>
        </p:blipFill>
        <p:spPr>
          <a:xfrm>
            <a:off x="94593" y="5838824"/>
            <a:ext cx="1057275" cy="1019175"/>
          </a:xfrm>
          <a:prstGeom prst="rect">
            <a:avLst/>
          </a:prstGeom>
        </p:spPr>
      </p:pic>
      <p:pic>
        <p:nvPicPr>
          <p:cNvPr id="10" name="Picture 2" descr="Hasselnötter - Härligt naturliga hasselnötter">
            <a:extLst>
              <a:ext uri="{FF2B5EF4-FFF2-40B4-BE49-F238E27FC236}">
                <a16:creationId xmlns:a16="http://schemas.microsoft.com/office/drawing/2014/main" id="{16C69CC7-FF36-43C7-8271-82DA62327D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4607" y="5232831"/>
            <a:ext cx="1698661" cy="1167829"/>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descr="En bild som visar gräs, utomhus, fågel, liten&#10;&#10;Automatiskt genererad beskrivning">
            <a:extLst>
              <a:ext uri="{FF2B5EF4-FFF2-40B4-BE49-F238E27FC236}">
                <a16:creationId xmlns:a16="http://schemas.microsoft.com/office/drawing/2014/main" id="{9FC55B6C-773B-4DA0-974E-CEDA5FC93E5C}"/>
              </a:ext>
            </a:extLst>
          </p:cNvPr>
          <p:cNvPicPr>
            <a:picLocks noChangeAspect="1"/>
          </p:cNvPicPr>
          <p:nvPr/>
        </p:nvPicPr>
        <p:blipFill rotWithShape="1">
          <a:blip r:embed="rId7">
            <a:extLst>
              <a:ext uri="{28A0092B-C50C-407E-A947-70E740481C1C}">
                <a14:useLocalDpi xmlns:a14="http://schemas.microsoft.com/office/drawing/2010/main" val="0"/>
              </a:ext>
            </a:extLst>
          </a:blip>
          <a:srcRect l="20077" t="17880" r="23711" b="14861"/>
          <a:stretch/>
        </p:blipFill>
        <p:spPr>
          <a:xfrm>
            <a:off x="9144113" y="4825571"/>
            <a:ext cx="2336997" cy="1747185"/>
          </a:xfrm>
          <a:prstGeom prst="rect">
            <a:avLst/>
          </a:prstGeom>
        </p:spPr>
      </p:pic>
    </p:spTree>
    <p:extLst>
      <p:ext uri="{BB962C8B-B14F-4D97-AF65-F5344CB8AC3E}">
        <p14:creationId xmlns:p14="http://schemas.microsoft.com/office/powerpoint/2010/main" val="335598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12">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24" name="Rectangle 14">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964788" y="804333"/>
            <a:ext cx="3391900" cy="5249334"/>
          </a:xfrm>
        </p:spPr>
        <p:txBody>
          <a:bodyPr vert="horz" lIns="91440" tIns="45720" rIns="91440" bIns="45720" rtlCol="0" anchor="ctr">
            <a:normAutofit/>
          </a:bodyPr>
          <a:lstStyle/>
          <a:p>
            <a:pPr algn="r"/>
            <a:r>
              <a:rPr lang="en-US" sz="3900"/>
              <a:t>Klimatanpassning</a:t>
            </a:r>
          </a:p>
        </p:txBody>
      </p:sp>
      <p:cxnSp>
        <p:nvCxnSpPr>
          <p:cNvPr id="17" name="Straight Connector 16">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7"/>
          <p:cNvSpPr>
            <a:spLocks noGrp="1"/>
          </p:cNvSpPr>
          <p:nvPr>
            <p:ph idx="1"/>
          </p:nvPr>
        </p:nvSpPr>
        <p:spPr>
          <a:xfrm>
            <a:off x="4999330" y="804333"/>
            <a:ext cx="6257721" cy="5249334"/>
          </a:xfrm>
        </p:spPr>
        <p:txBody>
          <a:bodyPr vert="horz" lIns="45720" tIns="45720" rIns="45720" bIns="45720" rtlCol="0" anchor="ctr">
            <a:normAutofit/>
          </a:bodyPr>
          <a:lstStyle/>
          <a:p>
            <a:pPr marL="0" indent="0">
              <a:spcBef>
                <a:spcPts val="3000"/>
              </a:spcBef>
              <a:buNone/>
            </a:pPr>
            <a:r>
              <a:rPr lang="sv-SE" sz="2400" b="1" dirty="0"/>
              <a:t>Alla de åtgärder vi tar till för att anpassa oss till eller motverka ett förändrat klimat</a:t>
            </a:r>
            <a:r>
              <a:rPr lang="sv-SE" sz="2400" dirty="0"/>
              <a:t>, vilket inkluderar att: </a:t>
            </a:r>
            <a:endParaRPr lang="sv-SE" sz="2400" b="1" dirty="0"/>
          </a:p>
          <a:p>
            <a:pPr>
              <a:spcBef>
                <a:spcPts val="3000"/>
              </a:spcBef>
            </a:pPr>
            <a:r>
              <a:rPr lang="sv-SE" sz="2400" b="1" dirty="0"/>
              <a:t>Ta vara på de positiva </a:t>
            </a:r>
            <a:r>
              <a:rPr lang="sv-SE" sz="2400" dirty="0"/>
              <a:t>konsekvenserna som klimatförändringarna medför</a:t>
            </a:r>
          </a:p>
          <a:p>
            <a:pPr>
              <a:spcBef>
                <a:spcPts val="3000"/>
              </a:spcBef>
            </a:pPr>
            <a:r>
              <a:rPr lang="sv-SE" sz="2400" b="1" dirty="0"/>
              <a:t>Motverka de negativa </a:t>
            </a:r>
            <a:r>
              <a:rPr lang="sv-SE" sz="2400" dirty="0"/>
              <a:t>konsekvenserna av klimatförändringarna   </a:t>
            </a:r>
          </a:p>
        </p:txBody>
      </p:sp>
    </p:spTree>
    <p:extLst>
      <p:ext uri="{BB962C8B-B14F-4D97-AF65-F5344CB8AC3E}">
        <p14:creationId xmlns:p14="http://schemas.microsoft.com/office/powerpoint/2010/main" val="397839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3" name="Rectangle 12">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6" name="Rubrik 5">
            <a:extLst>
              <a:ext uri="{FF2B5EF4-FFF2-40B4-BE49-F238E27FC236}">
                <a16:creationId xmlns:a16="http://schemas.microsoft.com/office/drawing/2014/main" id="{A1D13624-2569-43AE-9BC9-44721CB93599}"/>
              </a:ext>
            </a:extLst>
          </p:cNvPr>
          <p:cNvSpPr>
            <a:spLocks noGrp="1"/>
          </p:cNvSpPr>
          <p:nvPr>
            <p:ph type="title"/>
          </p:nvPr>
        </p:nvSpPr>
        <p:spPr>
          <a:xfrm>
            <a:off x="964788" y="804333"/>
            <a:ext cx="3302412" cy="5249334"/>
          </a:xfrm>
        </p:spPr>
        <p:txBody>
          <a:bodyPr>
            <a:normAutofit/>
          </a:bodyPr>
          <a:lstStyle/>
          <a:p>
            <a:pPr algn="r"/>
            <a:r>
              <a:rPr lang="sv-SE">
                <a:solidFill>
                  <a:srgbClr val="FFFFFF"/>
                </a:solidFill>
              </a:rPr>
              <a:t>Övning</a:t>
            </a:r>
          </a:p>
        </p:txBody>
      </p:sp>
      <p:sp>
        <p:nvSpPr>
          <p:cNvPr id="2" name="Platshållare för innehåll 1">
            <a:extLst>
              <a:ext uri="{FF2B5EF4-FFF2-40B4-BE49-F238E27FC236}">
                <a16:creationId xmlns:a16="http://schemas.microsoft.com/office/drawing/2014/main" id="{25A6CDA8-97AC-4FE7-BEC4-8F29CEDB1E8A}"/>
              </a:ext>
            </a:extLst>
          </p:cNvPr>
          <p:cNvSpPr>
            <a:spLocks noGrp="1"/>
          </p:cNvSpPr>
          <p:nvPr>
            <p:ph idx="1"/>
          </p:nvPr>
        </p:nvSpPr>
        <p:spPr>
          <a:xfrm>
            <a:off x="5109882" y="804333"/>
            <a:ext cx="6147169" cy="5249334"/>
          </a:xfrm>
        </p:spPr>
        <p:txBody>
          <a:bodyPr anchor="ctr">
            <a:normAutofit/>
          </a:bodyPr>
          <a:lstStyle/>
          <a:p>
            <a:pPr marL="457200" lvl="0" indent="-457200">
              <a:buFont typeface="+mj-lt"/>
              <a:buAutoNum type="arabicPeriod"/>
            </a:pPr>
            <a:r>
              <a:rPr lang="sv-SE" noProof="0" dirty="0"/>
              <a:t>Vilka positiva konsekvenser tror du att klimatförändringarna kommer att leda till i Gävleborg? </a:t>
            </a:r>
          </a:p>
          <a:p>
            <a:pPr marL="457200" lvl="0" indent="-457200">
              <a:buFont typeface="+mj-lt"/>
              <a:buAutoNum type="arabicPeriod"/>
            </a:pPr>
            <a:r>
              <a:rPr lang="sv-SE" dirty="0"/>
              <a:t>Vilka negativa konsekvenser tror du att det kommer att leda till i Gävleborg? </a:t>
            </a:r>
          </a:p>
          <a:p>
            <a:pPr marL="457200" lvl="0" indent="-457200">
              <a:buFont typeface="+mj-lt"/>
              <a:buAutoNum type="arabicPeriod"/>
            </a:pPr>
            <a:r>
              <a:rPr lang="sv-SE" noProof="0" dirty="0"/>
              <a:t>Hur kan vi </a:t>
            </a:r>
            <a:r>
              <a:rPr lang="sv-SE" dirty="0"/>
              <a:t>ta vara på de positiva? Samt mildra de negativa? Diskutera med en klasskompis.</a:t>
            </a:r>
          </a:p>
        </p:txBody>
      </p:sp>
    </p:spTree>
    <p:extLst>
      <p:ext uri="{BB962C8B-B14F-4D97-AF65-F5344CB8AC3E}">
        <p14:creationId xmlns:p14="http://schemas.microsoft.com/office/powerpoint/2010/main" val="4087623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B2A1016-34C3-4BE4-94F4-F4215EA18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ubrik 6">
            <a:extLst>
              <a:ext uri="{FF2B5EF4-FFF2-40B4-BE49-F238E27FC236}">
                <a16:creationId xmlns:a16="http://schemas.microsoft.com/office/drawing/2014/main" id="{9C05FF92-A2D9-42BA-8B88-54F08DE1005A}"/>
              </a:ext>
            </a:extLst>
          </p:cNvPr>
          <p:cNvSpPr>
            <a:spLocks noGrp="1"/>
          </p:cNvSpPr>
          <p:nvPr>
            <p:ph type="title"/>
          </p:nvPr>
        </p:nvSpPr>
        <p:spPr>
          <a:xfrm>
            <a:off x="1024128" y="846666"/>
            <a:ext cx="10329671" cy="914400"/>
          </a:xfrm>
        </p:spPr>
        <p:txBody>
          <a:bodyPr>
            <a:normAutofit/>
          </a:bodyPr>
          <a:lstStyle/>
          <a:p>
            <a:r>
              <a:rPr lang="sv-SE" sz="6000" dirty="0">
                <a:solidFill>
                  <a:srgbClr val="FFFFFF"/>
                </a:solidFill>
              </a:rPr>
              <a:t>Sammanfattning</a:t>
            </a:r>
          </a:p>
        </p:txBody>
      </p:sp>
      <p:cxnSp>
        <p:nvCxnSpPr>
          <p:cNvPr id="20" name="Straight Connector 19">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Platshållare för text 7">
            <a:extLst>
              <a:ext uri="{FF2B5EF4-FFF2-40B4-BE49-F238E27FC236}">
                <a16:creationId xmlns:a16="http://schemas.microsoft.com/office/drawing/2014/main" id="{D2E9DB88-4BB3-44AA-9461-2E6B45AAAAB9}"/>
              </a:ext>
            </a:extLst>
          </p:cNvPr>
          <p:cNvSpPr>
            <a:spLocks noGrp="1"/>
          </p:cNvSpPr>
          <p:nvPr>
            <p:ph idx="1"/>
          </p:nvPr>
        </p:nvSpPr>
        <p:spPr>
          <a:xfrm>
            <a:off x="1024129" y="2286000"/>
            <a:ext cx="10329671" cy="3862971"/>
          </a:xfrm>
        </p:spPr>
        <p:txBody>
          <a:bodyPr>
            <a:normAutofit/>
          </a:bodyPr>
          <a:lstStyle/>
          <a:p>
            <a:pPr marL="0" indent="0">
              <a:buNone/>
            </a:pPr>
            <a:r>
              <a:rPr lang="sv-SE" dirty="0">
                <a:solidFill>
                  <a:srgbClr val="FFFFFF"/>
                </a:solidFill>
              </a:rPr>
              <a:t>Skogen både påverkar och påverkas av klimatförändringarna. </a:t>
            </a:r>
          </a:p>
          <a:p>
            <a:pPr marL="0" indent="0">
              <a:buNone/>
            </a:pPr>
            <a:r>
              <a:rPr lang="sv-SE" dirty="0">
                <a:solidFill>
                  <a:srgbClr val="FFFFFF"/>
                </a:solidFill>
              </a:rPr>
              <a:t>Frågan om hur skogen kommer att påverkas av klimatförändringarna är komplex, och det finns fortfarande mycket kvar att lära. En huvudfråga är om skogen kommer lagra mer eller mindre koldioxid i framtiden. </a:t>
            </a:r>
          </a:p>
          <a:p>
            <a:pPr marL="0" indent="0">
              <a:buNone/>
            </a:pPr>
            <a:r>
              <a:rPr lang="sv-SE" dirty="0">
                <a:solidFill>
                  <a:srgbClr val="FFFFFF"/>
                </a:solidFill>
              </a:rPr>
              <a:t>Fr att bromsa klimatförändringarna, så behöver vår konsumtion av fossila produkter och bränslen stoppas, samtidigt som vi måste bli bättre på att återvinna och återbruka, både förnyelsebara och fossila produkter. </a:t>
            </a:r>
          </a:p>
          <a:p>
            <a:pPr marL="0" indent="0">
              <a:buNone/>
            </a:pPr>
            <a:r>
              <a:rPr lang="sv-SE" dirty="0">
                <a:solidFill>
                  <a:srgbClr val="FFFFFF"/>
                </a:solidFill>
              </a:rPr>
              <a:t>Gävleborg kommer att påverkas både positivt och negativt av klimatförändringarna, det är därför viktigt att ta vara på de positiva konsekvenserna samtidigt som vi också försöker bromsa klimatförändringarna, samt mildra de negativa </a:t>
            </a:r>
            <a:r>
              <a:rPr lang="sv-SE" dirty="0" err="1">
                <a:solidFill>
                  <a:srgbClr val="FFFFFF"/>
                </a:solidFill>
              </a:rPr>
              <a:t>konskevenserna</a:t>
            </a:r>
            <a:r>
              <a:rPr lang="sv-SE" dirty="0">
                <a:solidFill>
                  <a:srgbClr val="FFFFFF"/>
                </a:solidFill>
              </a:rPr>
              <a:t>. </a:t>
            </a:r>
          </a:p>
          <a:p>
            <a:pPr marL="0" indent="0">
              <a:buNone/>
            </a:pPr>
            <a:endParaRPr lang="sv-SE" dirty="0">
              <a:solidFill>
                <a:srgbClr val="FFFFFF"/>
              </a:solidFill>
            </a:endParaRPr>
          </a:p>
        </p:txBody>
      </p:sp>
    </p:spTree>
    <p:extLst>
      <p:ext uri="{BB962C8B-B14F-4D97-AF65-F5344CB8AC3E}">
        <p14:creationId xmlns:p14="http://schemas.microsoft.com/office/powerpoint/2010/main" val="1158310095"/>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C667B7-7B29-4E20-8E44-64B2B3C54FCA}"/>
              </a:ext>
            </a:extLst>
          </p:cNvPr>
          <p:cNvSpPr>
            <a:spLocks noGrp="1"/>
          </p:cNvSpPr>
          <p:nvPr>
            <p:ph type="title"/>
          </p:nvPr>
        </p:nvSpPr>
        <p:spPr/>
        <p:txBody>
          <a:bodyPr/>
          <a:lstStyle/>
          <a:p>
            <a:r>
              <a:rPr lang="sv-SE" dirty="0"/>
              <a:t>Mer info om hur skogen påverkas av klimatförändringarna</a:t>
            </a:r>
          </a:p>
        </p:txBody>
      </p:sp>
      <p:sp>
        <p:nvSpPr>
          <p:cNvPr id="3" name="Platshållare för innehåll 2">
            <a:extLst>
              <a:ext uri="{FF2B5EF4-FFF2-40B4-BE49-F238E27FC236}">
                <a16:creationId xmlns:a16="http://schemas.microsoft.com/office/drawing/2014/main" id="{FB63D737-9384-4CC4-94BB-7F868C9E0EE9}"/>
              </a:ext>
            </a:extLst>
          </p:cNvPr>
          <p:cNvSpPr>
            <a:spLocks noGrp="1"/>
          </p:cNvSpPr>
          <p:nvPr>
            <p:ph idx="1"/>
          </p:nvPr>
        </p:nvSpPr>
        <p:spPr/>
        <p:txBody>
          <a:bodyPr>
            <a:normAutofit fontScale="85000" lnSpcReduction="10000"/>
          </a:bodyPr>
          <a:lstStyle/>
          <a:p>
            <a:r>
              <a:rPr lang="sv-SE" sz="2400" dirty="0"/>
              <a:t>Lästips: </a:t>
            </a:r>
          </a:p>
          <a:p>
            <a:r>
              <a:rPr lang="sv-SE" sz="2400" dirty="0"/>
              <a:t>” Så påverkas skogen av klimatförändringarna” </a:t>
            </a:r>
            <a:r>
              <a:rPr lang="sv-SE" sz="2400" u="sng" dirty="0">
                <a:hlinkClick r:id="rId3"/>
              </a:rPr>
              <a:t>https://fof.se/artikel/sa-paverkas-skogen-av-klimatforandringarna</a:t>
            </a:r>
            <a:r>
              <a:rPr lang="sv-SE" sz="2400" dirty="0"/>
              <a:t> </a:t>
            </a:r>
          </a:p>
          <a:p>
            <a:r>
              <a:rPr lang="sv-SE" sz="2400" dirty="0"/>
              <a:t>”Hur samhället påverkas – skogsbruk” </a:t>
            </a:r>
            <a:r>
              <a:rPr lang="sv-SE" sz="2400" u="sng" dirty="0">
                <a:hlinkClick r:id="rId4"/>
              </a:rPr>
              <a:t>https://www.klimatanpassning.se/hur-samhallet-paverkas/areella-naringar/skogsbruk-1.21503</a:t>
            </a:r>
            <a:r>
              <a:rPr lang="sv-SE" sz="2400" dirty="0"/>
              <a:t> </a:t>
            </a:r>
          </a:p>
          <a:p>
            <a:r>
              <a:rPr lang="sv-SE" sz="2400" dirty="0"/>
              <a:t>”Framtida perioder med hög risk för skogsbrand” </a:t>
            </a:r>
            <a:r>
              <a:rPr lang="sv-SE" sz="2400" dirty="0">
                <a:hlinkClick r:id="rId5"/>
              </a:rPr>
              <a:t>https://rib.msb.se/filer/pdf/26595.pdf</a:t>
            </a:r>
            <a:r>
              <a:rPr lang="sv-SE" sz="2400" dirty="0"/>
              <a:t> </a:t>
            </a:r>
          </a:p>
          <a:p>
            <a:endParaRPr lang="sv-SE" sz="2400" dirty="0"/>
          </a:p>
          <a:p>
            <a:r>
              <a:rPr lang="sv-SE" sz="2400" dirty="0"/>
              <a:t>Youtube:</a:t>
            </a:r>
          </a:p>
          <a:p>
            <a:r>
              <a:rPr lang="sv-SE" sz="2400" dirty="0"/>
              <a:t>”Så klarar skogen klimatförändringen” </a:t>
            </a:r>
            <a:r>
              <a:rPr lang="sv-SE" sz="2400" dirty="0">
                <a:hlinkClick r:id="rId6"/>
              </a:rPr>
              <a:t>https://youtu.be/4I0K8HM6dH8</a:t>
            </a:r>
            <a:r>
              <a:rPr lang="sv-SE" sz="2400" dirty="0"/>
              <a:t>  </a:t>
            </a:r>
          </a:p>
          <a:p>
            <a:r>
              <a:rPr lang="sv-SE" sz="2400" dirty="0"/>
              <a:t>”Skogsbränder – hur kan vi bättre bedöma riskerna?” </a:t>
            </a:r>
            <a:r>
              <a:rPr lang="sv-SE" sz="2400" dirty="0">
                <a:hlinkClick r:id="rId7"/>
              </a:rPr>
              <a:t>https://youtu.be/QAGzhRWtvoE</a:t>
            </a:r>
            <a:r>
              <a:rPr lang="sv-SE" sz="2400" dirty="0"/>
              <a:t>  </a:t>
            </a:r>
          </a:p>
          <a:p>
            <a:endParaRPr lang="sv-SE" dirty="0"/>
          </a:p>
        </p:txBody>
      </p:sp>
    </p:spTree>
    <p:extLst>
      <p:ext uri="{BB962C8B-B14F-4D97-AF65-F5344CB8AC3E}">
        <p14:creationId xmlns:p14="http://schemas.microsoft.com/office/powerpoint/2010/main" val="745915741"/>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image" Target="../media/image16.jpeg"/></Relationships>
</file>

<file path=ppt/theme/theme1.xml><?xml version="1.0" encoding="utf-8"?>
<a:theme xmlns:a="http://schemas.openxmlformats.org/drawingml/2006/main" name="SLU mallsidor">
  <a:themeElements>
    <a:clrScheme name="SLU">
      <a:dk1>
        <a:sysClr val="windowText" lastClr="000000"/>
      </a:dk1>
      <a:lt1>
        <a:sysClr val="window" lastClr="FFFFFF"/>
      </a:lt1>
      <a:dk2>
        <a:srgbClr val="FFB81C"/>
      </a:dk2>
      <a:lt2>
        <a:srgbClr val="79863C"/>
      </a:lt2>
      <a:accent1>
        <a:srgbClr val="154734"/>
      </a:accent1>
      <a:accent2>
        <a:srgbClr val="509E2F"/>
      </a:accent2>
      <a:accent3>
        <a:srgbClr val="C4D600"/>
      </a:accent3>
      <a:accent4>
        <a:srgbClr val="007681"/>
      </a:accent4>
      <a:accent5>
        <a:srgbClr val="CE0037"/>
      </a:accent5>
      <a:accent6>
        <a:srgbClr val="672146"/>
      </a:accent6>
      <a:hlink>
        <a:srgbClr val="000000"/>
      </a:hlink>
      <a:folHlink>
        <a:srgbClr val="000000"/>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 ppt mall_16x9_Svensk_20190503.potx" id="{2B56E94F-9344-4C56-94FD-10E69C0FE173}" vid="{DFDB6864-2271-4AB5-9124-2E6B5F4FA07C}"/>
    </a:ext>
  </a:extLst>
</a:theme>
</file>

<file path=ppt/theme/theme2.xml><?xml version="1.0" encoding="utf-8"?>
<a:theme xmlns:a="http://schemas.openxmlformats.org/drawingml/2006/main" name="Presentation umu widescreen SE v01">
  <a:themeElements>
    <a:clrScheme name="Umeå Universitet">
      <a:dk1>
        <a:sysClr val="windowText" lastClr="000000"/>
      </a:dk1>
      <a:lt1>
        <a:sysClr val="window" lastClr="FFFFFF"/>
      </a:lt1>
      <a:dk2>
        <a:srgbClr val="5F5F5F"/>
      </a:dk2>
      <a:lt2>
        <a:srgbClr val="E6E6E6"/>
      </a:lt2>
      <a:accent1>
        <a:srgbClr val="2A4765"/>
      </a:accent1>
      <a:accent2>
        <a:srgbClr val="EABAB9"/>
      </a:accent2>
      <a:accent3>
        <a:srgbClr val="73A790"/>
      </a:accent3>
      <a:accent4>
        <a:srgbClr val="D7B17C"/>
      </a:accent4>
      <a:accent5>
        <a:srgbClr val="F1EFE4"/>
      </a:accent5>
      <a:accent6>
        <a:srgbClr val="EDDDDB"/>
      </a:accent6>
      <a:hlink>
        <a:srgbClr val="000000"/>
      </a:hlink>
      <a:folHlink>
        <a:srgbClr val="000000"/>
      </a:folHlink>
    </a:clrScheme>
    <a:fontScheme name="Umeå Universitet">
      <a:majorFont>
        <a:latin typeface="Verdana"/>
        <a:ea typeface=""/>
        <a:cs typeface=""/>
      </a:majorFont>
      <a:minorFont>
        <a:latin typeface="Georgi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meå Universitet.potx" id="{2F552BE5-29CE-499A-A660-F176591E2A45}" vid="{E86E6282-E085-44B8-8DAD-FB7DF07483B0}"/>
    </a:ext>
  </a:extLst>
</a:theme>
</file>

<file path=ppt/theme/theme3.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32211</TotalTime>
  <Words>3744</Words>
  <Application>Microsoft Office PowerPoint</Application>
  <PresentationFormat>Bredbild</PresentationFormat>
  <Paragraphs>194</Paragraphs>
  <Slides>29</Slides>
  <Notes>28</Notes>
  <HiddenSlides>0</HiddenSlides>
  <MMClips>0</MMClips>
  <ScaleCrop>false</ScaleCrop>
  <HeadingPairs>
    <vt:vector size="6" baseType="variant">
      <vt:variant>
        <vt:lpstr>Använt teckensnitt</vt:lpstr>
      </vt:variant>
      <vt:variant>
        <vt:i4>10</vt:i4>
      </vt:variant>
      <vt:variant>
        <vt:lpstr>Tema</vt:lpstr>
      </vt:variant>
      <vt:variant>
        <vt:i4>3</vt:i4>
      </vt:variant>
      <vt:variant>
        <vt:lpstr>Bildrubriker</vt:lpstr>
      </vt:variant>
      <vt:variant>
        <vt:i4>29</vt:i4>
      </vt:variant>
    </vt:vector>
  </HeadingPairs>
  <TitlesOfParts>
    <vt:vector size="42" baseType="lpstr">
      <vt:lpstr>Arial</vt:lpstr>
      <vt:lpstr>Calibri</vt:lpstr>
      <vt:lpstr>Courier New</vt:lpstr>
      <vt:lpstr>Georgia</vt:lpstr>
      <vt:lpstr>Lucida Grande</vt:lpstr>
      <vt:lpstr>Tw Cen MT</vt:lpstr>
      <vt:lpstr>Tw Cen MT Condensed</vt:lpstr>
      <vt:lpstr>Verdana</vt:lpstr>
      <vt:lpstr>Wingdings</vt:lpstr>
      <vt:lpstr>Wingdings 3</vt:lpstr>
      <vt:lpstr>SLU mallsidor</vt:lpstr>
      <vt:lpstr>Presentation umu widescreen SE v01</vt:lpstr>
      <vt:lpstr>Integral</vt:lpstr>
      <vt:lpstr>Hur skogen påverkas av klimatförändringarna</vt:lpstr>
      <vt:lpstr>Innehåll</vt:lpstr>
      <vt:lpstr>Skogen både påverkar och påverkas av klimatförändringarna</vt:lpstr>
      <vt:lpstr>Hur skogen påverkas av klimatförändringarna</vt:lpstr>
      <vt:lpstr>Hur skogen påverkas av klimatförändringarna</vt:lpstr>
      <vt:lpstr>Hur skogen påverkas av klimatförändringarna</vt:lpstr>
      <vt:lpstr>Fotosyntesen</vt:lpstr>
      <vt:lpstr>Hur skogen påverkas av klimatförändringarna</vt:lpstr>
      <vt:lpstr>Hur skogen påverkas av klimatförändringarna</vt:lpstr>
      <vt:lpstr>Skogsbränder, stormar, skogskadegörare, fysiologiska processer</vt:lpstr>
      <vt:lpstr>Skogsbränder är inget nytt…  </vt:lpstr>
      <vt:lpstr>Hur skogen påverkas av klimatförändringarna</vt:lpstr>
      <vt:lpstr>Hur skogen påverkas av klimatförändringarna</vt:lpstr>
      <vt:lpstr>Nedbrytning och förbränning</vt:lpstr>
      <vt:lpstr>Hur skogen påverkas av klimatförändringarna</vt:lpstr>
      <vt:lpstr>Hur skogen påverkas av klimatförändringarna</vt:lpstr>
      <vt:lpstr>Skogsbruk och förädling</vt:lpstr>
      <vt:lpstr>Hur skogen påverkas av klimatförändringarna</vt:lpstr>
      <vt:lpstr>Hur skogen påverkas av klimatförändringarna</vt:lpstr>
      <vt:lpstr>Nedbrytning och förbränning</vt:lpstr>
      <vt:lpstr>Hur skogen påverkas av klimatförändringarna</vt:lpstr>
      <vt:lpstr>Hur skogen påverkas av klimatförändringarna</vt:lpstr>
      <vt:lpstr>PowerPoint-presentation</vt:lpstr>
      <vt:lpstr>Klimatet i Gävleborg</vt:lpstr>
      <vt:lpstr>Fler hasselnötter, men färre hjortron?</vt:lpstr>
      <vt:lpstr>Klimatanpassning</vt:lpstr>
      <vt:lpstr>Övning</vt:lpstr>
      <vt:lpstr>Sammanfattning</vt:lpstr>
      <vt:lpstr>Mer info om hur skogen påverkas av klimatförändringarna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Hur skogen påverkas av klimatförändringarna</dc:title>
  <dc:creator>Isabella Hallberg Sramek</dc:creator>
  <cp:lastModifiedBy>Isabella Hallberg Sramek</cp:lastModifiedBy>
  <cp:revision>71</cp:revision>
  <dcterms:created xsi:type="dcterms:W3CDTF">2020-12-16T15:11:51Z</dcterms:created>
  <dcterms:modified xsi:type="dcterms:W3CDTF">2021-02-01T15:05:44Z</dcterms:modified>
</cp:coreProperties>
</file>