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 id="2147483928" r:id="rId2"/>
  </p:sldMasterIdLst>
  <p:notesMasterIdLst>
    <p:notesMasterId r:id="rId28"/>
  </p:notesMasterIdLst>
  <p:sldIdLst>
    <p:sldId id="256" r:id="rId3"/>
    <p:sldId id="446" r:id="rId4"/>
    <p:sldId id="366" r:id="rId5"/>
    <p:sldId id="371" r:id="rId6"/>
    <p:sldId id="369" r:id="rId7"/>
    <p:sldId id="460" r:id="rId8"/>
    <p:sldId id="442" r:id="rId9"/>
    <p:sldId id="443" r:id="rId10"/>
    <p:sldId id="444" r:id="rId11"/>
    <p:sldId id="445" r:id="rId12"/>
    <p:sldId id="447" r:id="rId13"/>
    <p:sldId id="435" r:id="rId14"/>
    <p:sldId id="450" r:id="rId15"/>
    <p:sldId id="448" r:id="rId16"/>
    <p:sldId id="449" r:id="rId17"/>
    <p:sldId id="436" r:id="rId18"/>
    <p:sldId id="437" r:id="rId19"/>
    <p:sldId id="451" r:id="rId20"/>
    <p:sldId id="452" r:id="rId21"/>
    <p:sldId id="453" r:id="rId22"/>
    <p:sldId id="459" r:id="rId23"/>
    <p:sldId id="456" r:id="rId24"/>
    <p:sldId id="457" r:id="rId25"/>
    <p:sldId id="455" r:id="rId26"/>
    <p:sldId id="458" r:id="rId27"/>
  </p:sldIdLst>
  <p:sldSz cx="12192000" cy="6858000"/>
  <p:notesSz cx="7104063" cy="10234613"/>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09E2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3549" autoAdjust="0"/>
  </p:normalViewPr>
  <p:slideViewPr>
    <p:cSldViewPr snapToGrid="0">
      <p:cViewPr varScale="1">
        <p:scale>
          <a:sx n="70" d="100"/>
          <a:sy n="70" d="100"/>
        </p:scale>
        <p:origin x="1556" y="5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5532"/>
    </p:cViewPr>
  </p:sorterViewPr>
  <p:notesViewPr>
    <p:cSldViewPr snapToGrid="0">
      <p:cViewPr varScale="1">
        <p:scale>
          <a:sx n="48" d="100"/>
          <a:sy n="48" d="100"/>
        </p:scale>
        <p:origin x="2152" y="4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7.843402082766758E-2"/>
          <c:y val="4.6606816193430364E-2"/>
          <c:w val="0.42461654116423869"/>
          <c:h val="0.83916726318301127"/>
        </c:manualLayout>
      </c:layout>
      <c:barChart>
        <c:barDir val="col"/>
        <c:grouping val="stacked"/>
        <c:varyColors val="0"/>
        <c:ser>
          <c:idx val="0"/>
          <c:order val="0"/>
          <c:tx>
            <c:strRef>
              <c:f>Blad1!$A$8</c:f>
              <c:strCache>
                <c:ptCount val="1"/>
                <c:pt idx="0">
                  <c:v>Total kolinbindning i levande skog</c:v>
                </c:pt>
              </c:strCache>
            </c:strRef>
          </c:tx>
          <c:spPr>
            <a:solidFill>
              <a:schemeClr val="accent6"/>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Blad1!$B$7:$C$7</c:f>
              <c:strCache>
                <c:ptCount val="2"/>
                <c:pt idx="0">
                  <c:v>Totala upptag och utsläpp</c:v>
                </c:pt>
                <c:pt idx="1">
                  <c:v>Nettoupptaget</c:v>
                </c:pt>
              </c:strCache>
            </c:strRef>
          </c:cat>
          <c:val>
            <c:numRef>
              <c:f>Blad1!$B$8:$C$8</c:f>
              <c:numCache>
                <c:formatCode>General</c:formatCode>
                <c:ptCount val="2"/>
                <c:pt idx="0" formatCode="0">
                  <c:v>-119.39999999999999</c:v>
                </c:pt>
              </c:numCache>
            </c:numRef>
          </c:val>
          <c:extLst>
            <c:ext xmlns:c16="http://schemas.microsoft.com/office/drawing/2014/chart" uri="{C3380CC4-5D6E-409C-BE32-E72D297353CC}">
              <c16:uniqueId val="{00000000-434A-4555-9290-C51471859814}"/>
            </c:ext>
          </c:extLst>
        </c:ser>
        <c:ser>
          <c:idx val="1"/>
          <c:order val="1"/>
          <c:tx>
            <c:strRef>
              <c:f>Blad1!$A$9</c:f>
              <c:strCache>
                <c:ptCount val="1"/>
                <c:pt idx="0">
                  <c:v>Total avverkning av skog</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Blad1!$B$7:$C$7</c:f>
              <c:strCache>
                <c:ptCount val="2"/>
                <c:pt idx="0">
                  <c:v>Totala upptag och utsläpp</c:v>
                </c:pt>
                <c:pt idx="1">
                  <c:v>Nettoupptaget</c:v>
                </c:pt>
              </c:strCache>
            </c:strRef>
          </c:cat>
          <c:val>
            <c:numRef>
              <c:f>Blad1!$B$9:$C$9</c:f>
              <c:numCache>
                <c:formatCode>General</c:formatCode>
                <c:ptCount val="2"/>
                <c:pt idx="0" formatCode="0">
                  <c:v>77.545454545454561</c:v>
                </c:pt>
              </c:numCache>
            </c:numRef>
          </c:val>
          <c:extLst>
            <c:ext xmlns:c16="http://schemas.microsoft.com/office/drawing/2014/chart" uri="{C3380CC4-5D6E-409C-BE32-E72D297353CC}">
              <c16:uniqueId val="{00000001-434A-4555-9290-C51471859814}"/>
            </c:ext>
          </c:extLst>
        </c:ser>
        <c:ser>
          <c:idx val="2"/>
          <c:order val="2"/>
          <c:tx>
            <c:strRef>
              <c:f>Blad1!$A$10</c:f>
              <c:strCache>
                <c:ptCount val="1"/>
                <c:pt idx="0">
                  <c:v>"Nya" döda träd i skogen</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Blad1!$B$7:$C$7</c:f>
              <c:strCache>
                <c:ptCount val="2"/>
                <c:pt idx="0">
                  <c:v>Totala upptag och utsläpp</c:v>
                </c:pt>
                <c:pt idx="1">
                  <c:v>Nettoupptaget</c:v>
                </c:pt>
              </c:strCache>
            </c:strRef>
          </c:cat>
          <c:val>
            <c:numRef>
              <c:f>Blad1!$B$10:$C$10</c:f>
              <c:numCache>
                <c:formatCode>General</c:formatCode>
                <c:ptCount val="2"/>
                <c:pt idx="0" formatCode="0">
                  <c:v>12.136363636363637</c:v>
                </c:pt>
              </c:numCache>
            </c:numRef>
          </c:val>
          <c:extLst>
            <c:ext xmlns:c16="http://schemas.microsoft.com/office/drawing/2014/chart" uri="{C3380CC4-5D6E-409C-BE32-E72D297353CC}">
              <c16:uniqueId val="{00000002-434A-4555-9290-C51471859814}"/>
            </c:ext>
          </c:extLst>
        </c:ser>
        <c:ser>
          <c:idx val="3"/>
          <c:order val="3"/>
          <c:tx>
            <c:strRef>
              <c:f>Blad1!$A$11</c:f>
              <c:strCache>
                <c:ptCount val="1"/>
                <c:pt idx="0">
                  <c:v>Nettoupptaget i levande skog</c:v>
                </c:pt>
              </c:strCache>
            </c:strRef>
          </c:tx>
          <c:spPr>
            <a:solidFill>
              <a:schemeClr val="accent6">
                <a:lumMod val="60000"/>
              </a:schemeClr>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Blad1!$B$7:$C$7</c:f>
              <c:strCache>
                <c:ptCount val="2"/>
                <c:pt idx="0">
                  <c:v>Totala upptag och utsläpp</c:v>
                </c:pt>
                <c:pt idx="1">
                  <c:v>Nettoupptaget</c:v>
                </c:pt>
              </c:strCache>
            </c:strRef>
          </c:cat>
          <c:val>
            <c:numRef>
              <c:f>Blad1!$B$11:$C$11</c:f>
              <c:numCache>
                <c:formatCode>0</c:formatCode>
                <c:ptCount val="2"/>
                <c:pt idx="1">
                  <c:v>-29.718181818181794</c:v>
                </c:pt>
              </c:numCache>
            </c:numRef>
          </c:val>
          <c:extLst>
            <c:ext xmlns:c16="http://schemas.microsoft.com/office/drawing/2014/chart" uri="{C3380CC4-5D6E-409C-BE32-E72D297353CC}">
              <c16:uniqueId val="{00000003-434A-4555-9290-C51471859814}"/>
            </c:ext>
          </c:extLst>
        </c:ser>
        <c:dLbls>
          <c:dLblPos val="ctr"/>
          <c:showLegendKey val="0"/>
          <c:showVal val="1"/>
          <c:showCatName val="0"/>
          <c:showSerName val="0"/>
          <c:showPercent val="0"/>
          <c:showBubbleSize val="0"/>
        </c:dLbls>
        <c:gapWidth val="50"/>
        <c:overlap val="100"/>
        <c:axId val="2029903791"/>
        <c:axId val="1916929887"/>
      </c:barChart>
      <c:catAx>
        <c:axId val="2029903791"/>
        <c:scaling>
          <c:orientation val="minMax"/>
        </c:scaling>
        <c:delete val="0"/>
        <c:axPos val="b"/>
        <c:numFmt formatCode="General" sourceLinked="1"/>
        <c:majorTickMark val="none"/>
        <c:minorTickMark val="none"/>
        <c:tickLblPos val="low"/>
        <c:spPr>
          <a:noFill/>
          <a:ln w="15875" cap="flat" cmpd="sng" algn="ctr">
            <a:solidFill>
              <a:srgbClr val="2E2B21"/>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916929887"/>
        <c:crosses val="autoZero"/>
        <c:auto val="1"/>
        <c:lblAlgn val="ctr"/>
        <c:lblOffset val="100"/>
        <c:noMultiLvlLbl val="0"/>
      </c:catAx>
      <c:valAx>
        <c:axId val="1916929887"/>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high"/>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029903791"/>
        <c:crosses val="autoZero"/>
        <c:crossBetween val="between"/>
      </c:valAx>
      <c:spPr>
        <a:noFill/>
        <a:ln>
          <a:noFill/>
        </a:ln>
        <a:effectLst/>
      </c:spPr>
    </c:plotArea>
    <c:legend>
      <c:legendPos val="r"/>
      <c:layout>
        <c:manualLayout>
          <c:xMode val="edge"/>
          <c:yMode val="edge"/>
          <c:x val="0.58524800706915125"/>
          <c:y val="0.21799689811500836"/>
          <c:w val="0.41475199293084875"/>
          <c:h val="0.56400620376998334"/>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F01ED8A1-D1C7-4881-998C-5E120F542C78}"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188D3B1B-6370-4A3C-B992-0EAB0D6405A6}">
      <dgm:prSet/>
      <dgm:spPr/>
      <dgm:t>
        <a:bodyPr/>
        <a:lstStyle/>
        <a:p>
          <a:pPr>
            <a:lnSpc>
              <a:spcPct val="100000"/>
            </a:lnSpc>
          </a:pPr>
          <a:r>
            <a:rPr lang="sv-SE" noProof="0" dirty="0"/>
            <a:t>Avskogning: Skog omvandlas till jordbruksmark eller städer </a:t>
          </a:r>
        </a:p>
        <a:p>
          <a:pPr>
            <a:lnSpc>
              <a:spcPct val="100000"/>
            </a:lnSpc>
          </a:pPr>
          <a:r>
            <a:rPr lang="sv-SE" noProof="0" dirty="0"/>
            <a:t>→ Utsläpp av koldioxid</a:t>
          </a:r>
        </a:p>
      </dgm:t>
    </dgm:pt>
    <dgm:pt modelId="{7A3C130D-8325-49DA-90BC-FD10418E7619}" type="parTrans" cxnId="{439512C6-1074-428C-84C5-E81F0E86A705}">
      <dgm:prSet/>
      <dgm:spPr/>
      <dgm:t>
        <a:bodyPr/>
        <a:lstStyle/>
        <a:p>
          <a:pPr>
            <a:lnSpc>
              <a:spcPct val="100000"/>
            </a:lnSpc>
          </a:pPr>
          <a:endParaRPr lang="sv-SE" noProof="0" dirty="0"/>
        </a:p>
      </dgm:t>
    </dgm:pt>
    <dgm:pt modelId="{EAEDC484-8B6B-40AA-9EB3-4A4BA13C68D4}" type="sibTrans" cxnId="{439512C6-1074-428C-84C5-E81F0E86A705}">
      <dgm:prSet/>
      <dgm:spPr/>
      <dgm:t>
        <a:bodyPr/>
        <a:lstStyle/>
        <a:p>
          <a:pPr>
            <a:lnSpc>
              <a:spcPct val="100000"/>
            </a:lnSpc>
          </a:pPr>
          <a:endParaRPr lang="sv-SE" noProof="0" dirty="0"/>
        </a:p>
      </dgm:t>
    </dgm:pt>
    <dgm:pt modelId="{E12247F9-ED00-46BD-B7AD-D2FFAECAAD19}">
      <dgm:prSet/>
      <dgm:spPr/>
      <dgm:t>
        <a:bodyPr/>
        <a:lstStyle/>
        <a:p>
          <a:pPr>
            <a:lnSpc>
              <a:spcPct val="100000"/>
            </a:lnSpc>
          </a:pPr>
          <a:r>
            <a:rPr lang="sv-SE" noProof="0" dirty="0"/>
            <a:t>Beskogning: Jordbruksmark och städer omvandlas till skog </a:t>
          </a:r>
        </a:p>
        <a:p>
          <a:pPr>
            <a:lnSpc>
              <a:spcPct val="100000"/>
            </a:lnSpc>
          </a:pPr>
          <a:r>
            <a:rPr lang="sv-SE" noProof="0" dirty="0"/>
            <a:t>→ Upptag av koldioxid</a:t>
          </a:r>
        </a:p>
      </dgm:t>
    </dgm:pt>
    <dgm:pt modelId="{B73C8322-FBE6-42CF-A42E-38A10714F71D}" type="parTrans" cxnId="{4E156FAF-CD82-4D1D-9A43-E8F13D74E25C}">
      <dgm:prSet/>
      <dgm:spPr/>
      <dgm:t>
        <a:bodyPr/>
        <a:lstStyle/>
        <a:p>
          <a:pPr>
            <a:lnSpc>
              <a:spcPct val="100000"/>
            </a:lnSpc>
          </a:pPr>
          <a:endParaRPr lang="sv-SE" noProof="0" dirty="0"/>
        </a:p>
      </dgm:t>
    </dgm:pt>
    <dgm:pt modelId="{78D7CBEB-BE0D-41B1-BEC9-0A2FEBF0D549}" type="sibTrans" cxnId="{4E156FAF-CD82-4D1D-9A43-E8F13D74E25C}">
      <dgm:prSet/>
      <dgm:spPr/>
      <dgm:t>
        <a:bodyPr/>
        <a:lstStyle/>
        <a:p>
          <a:pPr>
            <a:lnSpc>
              <a:spcPct val="100000"/>
            </a:lnSpc>
          </a:pPr>
          <a:endParaRPr lang="sv-SE" noProof="0" dirty="0"/>
        </a:p>
      </dgm:t>
    </dgm:pt>
    <dgm:pt modelId="{881F4060-160F-441E-89A9-16647BDB5910}">
      <dgm:prSet/>
      <dgm:spPr/>
      <dgm:t>
        <a:bodyPr/>
        <a:lstStyle/>
        <a:p>
          <a:pPr>
            <a:lnSpc>
              <a:spcPct val="100000"/>
            </a:lnSpc>
          </a:pPr>
          <a:r>
            <a:rPr lang="sv-SE" noProof="0" dirty="0"/>
            <a:t>Skogsbruk: Skog avverkas och blir så småningom ny skog </a:t>
          </a:r>
        </a:p>
        <a:p>
          <a:pPr>
            <a:lnSpc>
              <a:spcPct val="100000"/>
            </a:lnSpc>
          </a:pPr>
          <a:r>
            <a:rPr lang="sv-SE" noProof="0" dirty="0"/>
            <a:t>→ Utsläpp/upptag av koldioxid</a:t>
          </a:r>
        </a:p>
      </dgm:t>
    </dgm:pt>
    <dgm:pt modelId="{4A250C01-59F4-41CD-A327-FA2C85ABE497}" type="parTrans" cxnId="{40D18521-B50B-4EC3-AE73-A020ED00C141}">
      <dgm:prSet/>
      <dgm:spPr/>
      <dgm:t>
        <a:bodyPr/>
        <a:lstStyle/>
        <a:p>
          <a:pPr>
            <a:lnSpc>
              <a:spcPct val="100000"/>
            </a:lnSpc>
          </a:pPr>
          <a:endParaRPr lang="sv-SE" noProof="0" dirty="0"/>
        </a:p>
      </dgm:t>
    </dgm:pt>
    <dgm:pt modelId="{02BCF171-1F04-44B7-80CC-01AB6DFA437A}" type="sibTrans" cxnId="{40D18521-B50B-4EC3-AE73-A020ED00C141}">
      <dgm:prSet/>
      <dgm:spPr/>
      <dgm:t>
        <a:bodyPr/>
        <a:lstStyle/>
        <a:p>
          <a:pPr>
            <a:lnSpc>
              <a:spcPct val="100000"/>
            </a:lnSpc>
          </a:pPr>
          <a:endParaRPr lang="sv-SE" noProof="0" dirty="0"/>
        </a:p>
      </dgm:t>
    </dgm:pt>
    <dgm:pt modelId="{0A24A391-2BDD-4E17-9D87-FB830CACBCEF}" type="pres">
      <dgm:prSet presAssocID="{F01ED8A1-D1C7-4881-998C-5E120F542C78}" presName="root" presStyleCnt="0">
        <dgm:presLayoutVars>
          <dgm:dir/>
          <dgm:resizeHandles val="exact"/>
        </dgm:presLayoutVars>
      </dgm:prSet>
      <dgm:spPr/>
    </dgm:pt>
    <dgm:pt modelId="{FD76F942-7A5A-4BE9-B328-F249A5A68556}" type="pres">
      <dgm:prSet presAssocID="{188D3B1B-6370-4A3C-B992-0EAB0D6405A6}" presName="compNode" presStyleCnt="0"/>
      <dgm:spPr/>
    </dgm:pt>
    <dgm:pt modelId="{CBC41405-650E-4AA5-9904-6D561FB7E43B}" type="pres">
      <dgm:prSet presAssocID="{188D3B1B-6370-4A3C-B992-0EAB0D6405A6}" presName="bgRect" presStyleLbl="bgShp" presStyleIdx="0" presStyleCnt="3"/>
      <dgm:spPr/>
    </dgm:pt>
    <dgm:pt modelId="{FDE8D98A-C04D-4F33-85A3-F73852315432}" type="pres">
      <dgm:prSet presAssocID="{188D3B1B-6370-4A3C-B992-0EAB0D6405A6}"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Bondgårdsmiljö"/>
        </a:ext>
      </dgm:extLst>
    </dgm:pt>
    <dgm:pt modelId="{A220862B-1940-473E-B933-073D9DBCA353}" type="pres">
      <dgm:prSet presAssocID="{188D3B1B-6370-4A3C-B992-0EAB0D6405A6}" presName="spaceRect" presStyleCnt="0"/>
      <dgm:spPr/>
    </dgm:pt>
    <dgm:pt modelId="{178A87B7-6B90-4D6C-AAC0-B22C06491FBC}" type="pres">
      <dgm:prSet presAssocID="{188D3B1B-6370-4A3C-B992-0EAB0D6405A6}" presName="parTx" presStyleLbl="revTx" presStyleIdx="0" presStyleCnt="3">
        <dgm:presLayoutVars>
          <dgm:chMax val="0"/>
          <dgm:chPref val="0"/>
        </dgm:presLayoutVars>
      </dgm:prSet>
      <dgm:spPr/>
    </dgm:pt>
    <dgm:pt modelId="{6DD5668D-A22D-4119-9CA1-6D29411160D5}" type="pres">
      <dgm:prSet presAssocID="{EAEDC484-8B6B-40AA-9EB3-4A4BA13C68D4}" presName="sibTrans" presStyleCnt="0"/>
      <dgm:spPr/>
    </dgm:pt>
    <dgm:pt modelId="{3963CD95-9F5F-4DAC-800E-1DE0E61D3829}" type="pres">
      <dgm:prSet presAssocID="{E12247F9-ED00-46BD-B7AD-D2FFAECAAD19}" presName="compNode" presStyleCnt="0"/>
      <dgm:spPr/>
    </dgm:pt>
    <dgm:pt modelId="{13255118-AD22-4D76-94B4-9358736298C7}" type="pres">
      <dgm:prSet presAssocID="{E12247F9-ED00-46BD-B7AD-D2FFAECAAD19}" presName="bgRect" presStyleLbl="bgShp" presStyleIdx="1" presStyleCnt="3"/>
      <dgm:spPr/>
    </dgm:pt>
    <dgm:pt modelId="{397F6F51-26A0-4961-81C1-50A5EE9EE05F}" type="pres">
      <dgm:prSet presAssocID="{E12247F9-ED00-46BD-B7AD-D2FFAECAAD1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Forest scene"/>
        </a:ext>
      </dgm:extLst>
    </dgm:pt>
    <dgm:pt modelId="{7690381A-EE22-4C7E-80CB-9E7BF537D962}" type="pres">
      <dgm:prSet presAssocID="{E12247F9-ED00-46BD-B7AD-D2FFAECAAD19}" presName="spaceRect" presStyleCnt="0"/>
      <dgm:spPr/>
    </dgm:pt>
    <dgm:pt modelId="{AF62A3F1-3E49-4DC8-BDA8-75F119F76746}" type="pres">
      <dgm:prSet presAssocID="{E12247F9-ED00-46BD-B7AD-D2FFAECAAD19}" presName="parTx" presStyleLbl="revTx" presStyleIdx="1" presStyleCnt="3">
        <dgm:presLayoutVars>
          <dgm:chMax val="0"/>
          <dgm:chPref val="0"/>
        </dgm:presLayoutVars>
      </dgm:prSet>
      <dgm:spPr/>
    </dgm:pt>
    <dgm:pt modelId="{011E9CF5-7877-44CA-A3A8-0BF288ADC93D}" type="pres">
      <dgm:prSet presAssocID="{78D7CBEB-BE0D-41B1-BEC9-0A2FEBF0D549}" presName="sibTrans" presStyleCnt="0"/>
      <dgm:spPr/>
    </dgm:pt>
    <dgm:pt modelId="{8A33CC25-FAB6-47E5-B967-1F7E5A465707}" type="pres">
      <dgm:prSet presAssocID="{881F4060-160F-441E-89A9-16647BDB5910}" presName="compNode" presStyleCnt="0"/>
      <dgm:spPr/>
    </dgm:pt>
    <dgm:pt modelId="{D7E60337-5EC0-4EF2-A5FC-48C3E075D071}" type="pres">
      <dgm:prSet presAssocID="{881F4060-160F-441E-89A9-16647BDB5910}" presName="bgRect" presStyleLbl="bgShp" presStyleIdx="2" presStyleCnt="3"/>
      <dgm:spPr/>
    </dgm:pt>
    <dgm:pt modelId="{8914CA8E-5C47-4F12-A992-BFE8C4E364D4}" type="pres">
      <dgm:prSet presAssocID="{881F4060-160F-441E-89A9-16647BDB5910}"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Fir tree"/>
        </a:ext>
      </dgm:extLst>
    </dgm:pt>
    <dgm:pt modelId="{5A692681-E9E5-4456-923F-AB13C40AE48D}" type="pres">
      <dgm:prSet presAssocID="{881F4060-160F-441E-89A9-16647BDB5910}" presName="spaceRect" presStyleCnt="0"/>
      <dgm:spPr/>
    </dgm:pt>
    <dgm:pt modelId="{08C74F9B-F0F6-4470-8E85-8CBA0AA2785C}" type="pres">
      <dgm:prSet presAssocID="{881F4060-160F-441E-89A9-16647BDB5910}" presName="parTx" presStyleLbl="revTx" presStyleIdx="2" presStyleCnt="3">
        <dgm:presLayoutVars>
          <dgm:chMax val="0"/>
          <dgm:chPref val="0"/>
        </dgm:presLayoutVars>
      </dgm:prSet>
      <dgm:spPr/>
    </dgm:pt>
  </dgm:ptLst>
  <dgm:cxnLst>
    <dgm:cxn modelId="{40D18521-B50B-4EC3-AE73-A020ED00C141}" srcId="{F01ED8A1-D1C7-4881-998C-5E120F542C78}" destId="{881F4060-160F-441E-89A9-16647BDB5910}" srcOrd="2" destOrd="0" parTransId="{4A250C01-59F4-41CD-A327-FA2C85ABE497}" sibTransId="{02BCF171-1F04-44B7-80CC-01AB6DFA437A}"/>
    <dgm:cxn modelId="{C2B5DF24-0608-4C69-ABAB-96737EF2E95D}" type="presOf" srcId="{881F4060-160F-441E-89A9-16647BDB5910}" destId="{08C74F9B-F0F6-4470-8E85-8CBA0AA2785C}" srcOrd="0" destOrd="0" presId="urn:microsoft.com/office/officeart/2018/2/layout/IconVerticalSolidList"/>
    <dgm:cxn modelId="{DBDA5F71-EF33-47D3-BDF8-40AF85A907D0}" type="presOf" srcId="{E12247F9-ED00-46BD-B7AD-D2FFAECAAD19}" destId="{AF62A3F1-3E49-4DC8-BDA8-75F119F76746}" srcOrd="0" destOrd="0" presId="urn:microsoft.com/office/officeart/2018/2/layout/IconVerticalSolidList"/>
    <dgm:cxn modelId="{0259A787-5F32-4AF6-8A3B-E2CD84A444F0}" type="presOf" srcId="{188D3B1B-6370-4A3C-B992-0EAB0D6405A6}" destId="{178A87B7-6B90-4D6C-AAC0-B22C06491FBC}" srcOrd="0" destOrd="0" presId="urn:microsoft.com/office/officeart/2018/2/layout/IconVerticalSolidList"/>
    <dgm:cxn modelId="{CB280EAC-FEBD-417E-9AAC-5FAE7B25ADD9}" type="presOf" srcId="{F01ED8A1-D1C7-4881-998C-5E120F542C78}" destId="{0A24A391-2BDD-4E17-9D87-FB830CACBCEF}" srcOrd="0" destOrd="0" presId="urn:microsoft.com/office/officeart/2018/2/layout/IconVerticalSolidList"/>
    <dgm:cxn modelId="{4E156FAF-CD82-4D1D-9A43-E8F13D74E25C}" srcId="{F01ED8A1-D1C7-4881-998C-5E120F542C78}" destId="{E12247F9-ED00-46BD-B7AD-D2FFAECAAD19}" srcOrd="1" destOrd="0" parTransId="{B73C8322-FBE6-42CF-A42E-38A10714F71D}" sibTransId="{78D7CBEB-BE0D-41B1-BEC9-0A2FEBF0D549}"/>
    <dgm:cxn modelId="{439512C6-1074-428C-84C5-E81F0E86A705}" srcId="{F01ED8A1-D1C7-4881-998C-5E120F542C78}" destId="{188D3B1B-6370-4A3C-B992-0EAB0D6405A6}" srcOrd="0" destOrd="0" parTransId="{7A3C130D-8325-49DA-90BC-FD10418E7619}" sibTransId="{EAEDC484-8B6B-40AA-9EB3-4A4BA13C68D4}"/>
    <dgm:cxn modelId="{02C39974-092E-4CD5-8AC7-8CE04817F23B}" type="presParOf" srcId="{0A24A391-2BDD-4E17-9D87-FB830CACBCEF}" destId="{FD76F942-7A5A-4BE9-B328-F249A5A68556}" srcOrd="0" destOrd="0" presId="urn:microsoft.com/office/officeart/2018/2/layout/IconVerticalSolidList"/>
    <dgm:cxn modelId="{D70B6951-3FA1-4830-96B4-20DBE7BEDA43}" type="presParOf" srcId="{FD76F942-7A5A-4BE9-B328-F249A5A68556}" destId="{CBC41405-650E-4AA5-9904-6D561FB7E43B}" srcOrd="0" destOrd="0" presId="urn:microsoft.com/office/officeart/2018/2/layout/IconVerticalSolidList"/>
    <dgm:cxn modelId="{131D29CD-342C-478B-AB55-D1312F313985}" type="presParOf" srcId="{FD76F942-7A5A-4BE9-B328-F249A5A68556}" destId="{FDE8D98A-C04D-4F33-85A3-F73852315432}" srcOrd="1" destOrd="0" presId="urn:microsoft.com/office/officeart/2018/2/layout/IconVerticalSolidList"/>
    <dgm:cxn modelId="{802545FF-F498-4AC5-BBE7-F5D54B1E4053}" type="presParOf" srcId="{FD76F942-7A5A-4BE9-B328-F249A5A68556}" destId="{A220862B-1940-473E-B933-073D9DBCA353}" srcOrd="2" destOrd="0" presId="urn:microsoft.com/office/officeart/2018/2/layout/IconVerticalSolidList"/>
    <dgm:cxn modelId="{AE9A4535-4235-4E43-A115-E54219EBC831}" type="presParOf" srcId="{FD76F942-7A5A-4BE9-B328-F249A5A68556}" destId="{178A87B7-6B90-4D6C-AAC0-B22C06491FBC}" srcOrd="3" destOrd="0" presId="urn:microsoft.com/office/officeart/2018/2/layout/IconVerticalSolidList"/>
    <dgm:cxn modelId="{720C3C39-0F0B-4419-84B4-8D2304BCB6D1}" type="presParOf" srcId="{0A24A391-2BDD-4E17-9D87-FB830CACBCEF}" destId="{6DD5668D-A22D-4119-9CA1-6D29411160D5}" srcOrd="1" destOrd="0" presId="urn:microsoft.com/office/officeart/2018/2/layout/IconVerticalSolidList"/>
    <dgm:cxn modelId="{3F917D7E-8FBF-4567-AAAE-56EBBC7581F8}" type="presParOf" srcId="{0A24A391-2BDD-4E17-9D87-FB830CACBCEF}" destId="{3963CD95-9F5F-4DAC-800E-1DE0E61D3829}" srcOrd="2" destOrd="0" presId="urn:microsoft.com/office/officeart/2018/2/layout/IconVerticalSolidList"/>
    <dgm:cxn modelId="{C8BD5FAC-06E7-48C8-A739-E1ED20801DEE}" type="presParOf" srcId="{3963CD95-9F5F-4DAC-800E-1DE0E61D3829}" destId="{13255118-AD22-4D76-94B4-9358736298C7}" srcOrd="0" destOrd="0" presId="urn:microsoft.com/office/officeart/2018/2/layout/IconVerticalSolidList"/>
    <dgm:cxn modelId="{DC7E8153-8D0A-40DD-8AF1-658F70F34F32}" type="presParOf" srcId="{3963CD95-9F5F-4DAC-800E-1DE0E61D3829}" destId="{397F6F51-26A0-4961-81C1-50A5EE9EE05F}" srcOrd="1" destOrd="0" presId="urn:microsoft.com/office/officeart/2018/2/layout/IconVerticalSolidList"/>
    <dgm:cxn modelId="{267FAD41-73F0-49EC-9172-68F71744A903}" type="presParOf" srcId="{3963CD95-9F5F-4DAC-800E-1DE0E61D3829}" destId="{7690381A-EE22-4C7E-80CB-9E7BF537D962}" srcOrd="2" destOrd="0" presId="urn:microsoft.com/office/officeart/2018/2/layout/IconVerticalSolidList"/>
    <dgm:cxn modelId="{43194E75-138F-4986-87CD-6F7F190BE52F}" type="presParOf" srcId="{3963CD95-9F5F-4DAC-800E-1DE0E61D3829}" destId="{AF62A3F1-3E49-4DC8-BDA8-75F119F76746}" srcOrd="3" destOrd="0" presId="urn:microsoft.com/office/officeart/2018/2/layout/IconVerticalSolidList"/>
    <dgm:cxn modelId="{66118216-92F5-401B-A661-FC46DCCA1EB3}" type="presParOf" srcId="{0A24A391-2BDD-4E17-9D87-FB830CACBCEF}" destId="{011E9CF5-7877-44CA-A3A8-0BF288ADC93D}" srcOrd="3" destOrd="0" presId="urn:microsoft.com/office/officeart/2018/2/layout/IconVerticalSolidList"/>
    <dgm:cxn modelId="{9AC799CE-5104-4538-92C6-4DD3B705FBCD}" type="presParOf" srcId="{0A24A391-2BDD-4E17-9D87-FB830CACBCEF}" destId="{8A33CC25-FAB6-47E5-B967-1F7E5A465707}" srcOrd="4" destOrd="0" presId="urn:microsoft.com/office/officeart/2018/2/layout/IconVerticalSolidList"/>
    <dgm:cxn modelId="{4FE83056-0AA0-4B10-ADEE-29FA7122703A}" type="presParOf" srcId="{8A33CC25-FAB6-47E5-B967-1F7E5A465707}" destId="{D7E60337-5EC0-4EF2-A5FC-48C3E075D071}" srcOrd="0" destOrd="0" presId="urn:microsoft.com/office/officeart/2018/2/layout/IconVerticalSolidList"/>
    <dgm:cxn modelId="{EE6B095E-CA31-4ABB-BD5B-CAA07801D331}" type="presParOf" srcId="{8A33CC25-FAB6-47E5-B967-1F7E5A465707}" destId="{8914CA8E-5C47-4F12-A992-BFE8C4E364D4}" srcOrd="1" destOrd="0" presId="urn:microsoft.com/office/officeart/2018/2/layout/IconVerticalSolidList"/>
    <dgm:cxn modelId="{7B015C4A-808F-4CE8-BA15-62906D2096BE}" type="presParOf" srcId="{8A33CC25-FAB6-47E5-B967-1F7E5A465707}" destId="{5A692681-E9E5-4456-923F-AB13C40AE48D}" srcOrd="2" destOrd="0" presId="urn:microsoft.com/office/officeart/2018/2/layout/IconVerticalSolidList"/>
    <dgm:cxn modelId="{19700DDB-CC58-428F-9E70-9A8AFA9659D8}" type="presParOf" srcId="{8A33CC25-FAB6-47E5-B967-1F7E5A465707}" destId="{08C74F9B-F0F6-4470-8E85-8CBA0AA2785C}"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C41405-650E-4AA5-9904-6D561FB7E43B}">
      <dsp:nvSpPr>
        <dsp:cNvPr id="0" name=""/>
        <dsp:cNvSpPr/>
      </dsp:nvSpPr>
      <dsp:spPr>
        <a:xfrm>
          <a:off x="0" y="491"/>
          <a:ext cx="9720262" cy="114906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DE8D98A-C04D-4F33-85A3-F73852315432}">
      <dsp:nvSpPr>
        <dsp:cNvPr id="0" name=""/>
        <dsp:cNvSpPr/>
      </dsp:nvSpPr>
      <dsp:spPr>
        <a:xfrm>
          <a:off x="347593" y="259031"/>
          <a:ext cx="631988" cy="63198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78A87B7-6B90-4D6C-AAC0-B22C06491FBC}">
      <dsp:nvSpPr>
        <dsp:cNvPr id="0" name=""/>
        <dsp:cNvSpPr/>
      </dsp:nvSpPr>
      <dsp:spPr>
        <a:xfrm>
          <a:off x="1327175" y="491"/>
          <a:ext cx="8393086" cy="1149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610" tIns="121610" rIns="121610" bIns="121610" numCol="1" spcCol="1270" anchor="ctr" anchorCtr="0">
          <a:noAutofit/>
        </a:bodyPr>
        <a:lstStyle/>
        <a:p>
          <a:pPr marL="0" lvl="0" indent="0" algn="l" defTabSz="1111250">
            <a:lnSpc>
              <a:spcPct val="100000"/>
            </a:lnSpc>
            <a:spcBef>
              <a:spcPct val="0"/>
            </a:spcBef>
            <a:spcAft>
              <a:spcPct val="35000"/>
            </a:spcAft>
            <a:buNone/>
          </a:pPr>
          <a:r>
            <a:rPr lang="sv-SE" sz="2500" kern="1200" noProof="0" dirty="0"/>
            <a:t>Avskogning: Skog omvandlas till jordbruksmark eller städer </a:t>
          </a:r>
        </a:p>
        <a:p>
          <a:pPr marL="0" lvl="0" indent="0" algn="l" defTabSz="1111250">
            <a:lnSpc>
              <a:spcPct val="100000"/>
            </a:lnSpc>
            <a:spcBef>
              <a:spcPct val="0"/>
            </a:spcBef>
            <a:spcAft>
              <a:spcPct val="35000"/>
            </a:spcAft>
            <a:buNone/>
          </a:pPr>
          <a:r>
            <a:rPr lang="sv-SE" sz="2500" kern="1200" noProof="0" dirty="0"/>
            <a:t>→ Utsläpp av koldioxid</a:t>
          </a:r>
        </a:p>
      </dsp:txBody>
      <dsp:txXfrm>
        <a:off x="1327175" y="491"/>
        <a:ext cx="8393086" cy="1149069"/>
      </dsp:txXfrm>
    </dsp:sp>
    <dsp:sp modelId="{13255118-AD22-4D76-94B4-9358736298C7}">
      <dsp:nvSpPr>
        <dsp:cNvPr id="0" name=""/>
        <dsp:cNvSpPr/>
      </dsp:nvSpPr>
      <dsp:spPr>
        <a:xfrm>
          <a:off x="0" y="1436827"/>
          <a:ext cx="9720262" cy="114906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7F6F51-26A0-4961-81C1-50A5EE9EE05F}">
      <dsp:nvSpPr>
        <dsp:cNvPr id="0" name=""/>
        <dsp:cNvSpPr/>
      </dsp:nvSpPr>
      <dsp:spPr>
        <a:xfrm>
          <a:off x="347593" y="1695368"/>
          <a:ext cx="631988" cy="63198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F62A3F1-3E49-4DC8-BDA8-75F119F76746}">
      <dsp:nvSpPr>
        <dsp:cNvPr id="0" name=""/>
        <dsp:cNvSpPr/>
      </dsp:nvSpPr>
      <dsp:spPr>
        <a:xfrm>
          <a:off x="1327175" y="1436827"/>
          <a:ext cx="8393086" cy="1149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610" tIns="121610" rIns="121610" bIns="121610" numCol="1" spcCol="1270" anchor="ctr" anchorCtr="0">
          <a:noAutofit/>
        </a:bodyPr>
        <a:lstStyle/>
        <a:p>
          <a:pPr marL="0" lvl="0" indent="0" algn="l" defTabSz="1111250">
            <a:lnSpc>
              <a:spcPct val="100000"/>
            </a:lnSpc>
            <a:spcBef>
              <a:spcPct val="0"/>
            </a:spcBef>
            <a:spcAft>
              <a:spcPct val="35000"/>
            </a:spcAft>
            <a:buNone/>
          </a:pPr>
          <a:r>
            <a:rPr lang="sv-SE" sz="2500" kern="1200" noProof="0" dirty="0"/>
            <a:t>Beskogning: Jordbruksmark och städer omvandlas till skog </a:t>
          </a:r>
        </a:p>
        <a:p>
          <a:pPr marL="0" lvl="0" indent="0" algn="l" defTabSz="1111250">
            <a:lnSpc>
              <a:spcPct val="100000"/>
            </a:lnSpc>
            <a:spcBef>
              <a:spcPct val="0"/>
            </a:spcBef>
            <a:spcAft>
              <a:spcPct val="35000"/>
            </a:spcAft>
            <a:buNone/>
          </a:pPr>
          <a:r>
            <a:rPr lang="sv-SE" sz="2500" kern="1200" noProof="0" dirty="0"/>
            <a:t>→ Upptag av koldioxid</a:t>
          </a:r>
        </a:p>
      </dsp:txBody>
      <dsp:txXfrm>
        <a:off x="1327175" y="1436827"/>
        <a:ext cx="8393086" cy="1149069"/>
      </dsp:txXfrm>
    </dsp:sp>
    <dsp:sp modelId="{D7E60337-5EC0-4EF2-A5FC-48C3E075D071}">
      <dsp:nvSpPr>
        <dsp:cNvPr id="0" name=""/>
        <dsp:cNvSpPr/>
      </dsp:nvSpPr>
      <dsp:spPr>
        <a:xfrm>
          <a:off x="0" y="2873164"/>
          <a:ext cx="9720262" cy="1149069"/>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914CA8E-5C47-4F12-A992-BFE8C4E364D4}">
      <dsp:nvSpPr>
        <dsp:cNvPr id="0" name=""/>
        <dsp:cNvSpPr/>
      </dsp:nvSpPr>
      <dsp:spPr>
        <a:xfrm>
          <a:off x="347593" y="3131705"/>
          <a:ext cx="631988" cy="63198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8C74F9B-F0F6-4470-8E85-8CBA0AA2785C}">
      <dsp:nvSpPr>
        <dsp:cNvPr id="0" name=""/>
        <dsp:cNvSpPr/>
      </dsp:nvSpPr>
      <dsp:spPr>
        <a:xfrm>
          <a:off x="1327175" y="2873164"/>
          <a:ext cx="8393086" cy="1149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610" tIns="121610" rIns="121610" bIns="121610" numCol="1" spcCol="1270" anchor="ctr" anchorCtr="0">
          <a:noAutofit/>
        </a:bodyPr>
        <a:lstStyle/>
        <a:p>
          <a:pPr marL="0" lvl="0" indent="0" algn="l" defTabSz="1111250">
            <a:lnSpc>
              <a:spcPct val="100000"/>
            </a:lnSpc>
            <a:spcBef>
              <a:spcPct val="0"/>
            </a:spcBef>
            <a:spcAft>
              <a:spcPct val="35000"/>
            </a:spcAft>
            <a:buNone/>
          </a:pPr>
          <a:r>
            <a:rPr lang="sv-SE" sz="2500" kern="1200" noProof="0" dirty="0"/>
            <a:t>Skogsbruk: Skog avverkas och blir så småningom ny skog </a:t>
          </a:r>
        </a:p>
        <a:p>
          <a:pPr marL="0" lvl="0" indent="0" algn="l" defTabSz="1111250">
            <a:lnSpc>
              <a:spcPct val="100000"/>
            </a:lnSpc>
            <a:spcBef>
              <a:spcPct val="0"/>
            </a:spcBef>
            <a:spcAft>
              <a:spcPct val="35000"/>
            </a:spcAft>
            <a:buNone/>
          </a:pPr>
          <a:r>
            <a:rPr lang="sv-SE" sz="2500" kern="1200" noProof="0" dirty="0"/>
            <a:t>→ Utsläpp/upptag av koldioxid</a:t>
          </a:r>
        </a:p>
      </dsp:txBody>
      <dsp:txXfrm>
        <a:off x="1327175" y="2873164"/>
        <a:ext cx="8393086" cy="1149069"/>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en-US"/>
          </a:p>
        </p:txBody>
      </p:sp>
      <p:sp>
        <p:nvSpPr>
          <p:cNvPr id="3" name="Platshållare för datum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C8853F23-A42F-46FD-A2FD-90C836CA15E5}" type="datetimeFigureOut">
              <a:rPr lang="en-US" smtClean="0"/>
              <a:t>2/16/2021</a:t>
            </a:fld>
            <a:endParaRPr lang="en-US"/>
          </a:p>
        </p:txBody>
      </p:sp>
      <p:sp>
        <p:nvSpPr>
          <p:cNvPr id="4" name="Platshållare för bildobjekt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en-US"/>
          </a:p>
        </p:txBody>
      </p:sp>
      <p:sp>
        <p:nvSpPr>
          <p:cNvPr id="5" name="Platshållare för anteckningar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6" name="Platshållare för sidfot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en-US"/>
          </a:p>
        </p:txBody>
      </p:sp>
      <p:sp>
        <p:nvSpPr>
          <p:cNvPr id="7" name="Platshållare för bildnummer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7AA41B9D-407C-4140-BC39-5FD13996225E}" type="slidenum">
              <a:rPr lang="en-US" smtClean="0"/>
              <a:t>‹#›</a:t>
            </a:fld>
            <a:endParaRPr lang="en-US"/>
          </a:p>
        </p:txBody>
      </p:sp>
    </p:spTree>
    <p:extLst>
      <p:ext uri="{BB962C8B-B14F-4D97-AF65-F5344CB8AC3E}">
        <p14:creationId xmlns:p14="http://schemas.microsoft.com/office/powerpoint/2010/main" val="2571585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unsplash.com/@pichler_sebastian?utm_source=unsplash&amp;utm_medium=referral&amp;utm_content=creditCopyText"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unsplash.com/s/photos/clear-cut?utm_source=unsplash&amp;utm_medium=referral&amp;utm_content=creditCopyText" TargetMode="External"/></Relationships>
</file>

<file path=ppt/notesSlides/_rels/notesSlide7.xml.rels><?xml version="1.0" encoding="UTF-8" standalone="yes"?>
<Relationships xmlns="http://schemas.openxmlformats.org/package/2006/relationships"><Relationship Id="rId8" Type="http://schemas.openxmlformats.org/officeDocument/2006/relationships/hyperlink" Target="https://unsplash.com/s/photos/agriculture?utm_source=unsplash&amp;utm_medium=referral&amp;utm_content=creditCopyText" TargetMode="External"/><Relationship Id="rId3" Type="http://schemas.openxmlformats.org/officeDocument/2006/relationships/hyperlink" Target="https://unsplash.com/@outoforbit?utm_source=unsplash&amp;utm_medium=referral&amp;utm_content=creditCopyText" TargetMode="External"/><Relationship Id="rId7" Type="http://schemas.openxmlformats.org/officeDocument/2006/relationships/hyperlink" Target="https://unsplash.com/@dmey503?utm_source=unsplash&amp;utm_medium=referral&amp;utm_content=creditCopyText"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s://unsplash.com/s/photos/clear-cut?utm_source=unsplash&amp;utm_medium=referral&amp;utm_content=creditCopyText" TargetMode="External"/><Relationship Id="rId5" Type="http://schemas.openxmlformats.org/officeDocument/2006/relationships/hyperlink" Target="https://unsplash.com/@pichler_sebastian?utm_source=unsplash&amp;utm_medium=referral&amp;utm_content=creditCopyText" TargetMode="External"/><Relationship Id="rId4" Type="http://schemas.openxmlformats.org/officeDocument/2006/relationships/hyperlink" Target="https://unsplash.com/s/photos/forest?utm_source=unsplash&amp;utm_medium=referral&amp;utm_content=creditCopyText"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unsplash.com/@outoforbit?utm_source=unsplash&amp;utm_medium=referral&amp;utm_content=creditCopyText" TargetMode="External"/><Relationship Id="rId2" Type="http://schemas.openxmlformats.org/officeDocument/2006/relationships/slide" Target="../slides/slide8.xml"/><Relationship Id="rId1" Type="http://schemas.openxmlformats.org/officeDocument/2006/relationships/notesMaster" Target="../notesMasters/notesMaster1.xml"/><Relationship Id="rId6" Type="http://schemas.openxmlformats.org/officeDocument/2006/relationships/hyperlink" Target="https://unsplash.com/s/photos/agriculture?utm_source=unsplash&amp;utm_medium=referral&amp;utm_content=creditCopyText" TargetMode="External"/><Relationship Id="rId5" Type="http://schemas.openxmlformats.org/officeDocument/2006/relationships/hyperlink" Target="https://unsplash.com/@dmey503?utm_source=unsplash&amp;utm_medium=referral&amp;utm_content=creditCopyText" TargetMode="External"/><Relationship Id="rId4" Type="http://schemas.openxmlformats.org/officeDocument/2006/relationships/hyperlink" Target="https://unsplash.com/s/photos/forest?utm_source=unsplash&amp;utm_medium=referral&amp;utm_content=creditCopyText"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unsplash.com/@outoforbit?utm_source=unsplash&amp;utm_medium=referral&amp;utm_content=creditCopyText"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unsplash.com/s/photos/forest?utm_source=unsplash&amp;utm_medium=referral&amp;utm_content=creditCopyText"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slu.se/globalassets/ew/org/centrb/f-for/pdf/skog-och-framtid-1-2018.pdf" TargetMode="External"/><Relationship Id="rId2" Type="http://schemas.openxmlformats.org/officeDocument/2006/relationships/slide" Target="../slides/slide19.xml"/><Relationship Id="rId1" Type="http://schemas.openxmlformats.org/officeDocument/2006/relationships/notesMaster" Target="../notesMasters/notesMaster1.xml"/><Relationship Id="rId5" Type="http://schemas.openxmlformats.org/officeDocument/2006/relationships/hyperlink" Target="https://youtu.be/kPt-nCuuaGw" TargetMode="External"/><Relationship Id="rId4" Type="http://schemas.openxmlformats.org/officeDocument/2006/relationships/hyperlink" Target="https://www.slu.se/ew-nyheter/2020/6/skogen-racker-inte---hur-ska-vi-prioritera/" TargetMode="Externa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slu.se/globalassets/ew/org/centrb/f-for/pdf/skog-och-framtid-1-2018.pdf" TargetMode="External"/><Relationship Id="rId2" Type="http://schemas.openxmlformats.org/officeDocument/2006/relationships/slide" Target="../slides/slide20.xml"/><Relationship Id="rId1" Type="http://schemas.openxmlformats.org/officeDocument/2006/relationships/notesMaster" Target="../notesMasters/notesMaster1.xml"/><Relationship Id="rId5" Type="http://schemas.openxmlformats.org/officeDocument/2006/relationships/hyperlink" Target="https://youtu.be/kPt-nCuuaGw" TargetMode="External"/><Relationship Id="rId4" Type="http://schemas.openxmlformats.org/officeDocument/2006/relationships/hyperlink" Target="https://www.slu.se/ew-nyheter/2020/6/skogen-racker-inte---hur-ska-vi-prioritera/" TargetMode="Externa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slu.se/globalassets/ew/org/centrb/f-for/pdf/skog-och-framtid-1-2018.pdf" TargetMode="External"/><Relationship Id="rId2" Type="http://schemas.openxmlformats.org/officeDocument/2006/relationships/slide" Target="../slides/slide21.xml"/><Relationship Id="rId1" Type="http://schemas.openxmlformats.org/officeDocument/2006/relationships/notesMaster" Target="../notesMasters/notesMaster1.xml"/><Relationship Id="rId5" Type="http://schemas.openxmlformats.org/officeDocument/2006/relationships/hyperlink" Target="https://youtu.be/kPt-nCuuaGw" TargetMode="External"/><Relationship Id="rId4" Type="http://schemas.openxmlformats.org/officeDocument/2006/relationships/hyperlink" Target="https://www.slu.se/ew-nyheter/2020/6/skogen-racker-inte---hur-ska-vi-prioritera/"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noProof="0" dirty="0"/>
              <a:t>Denna föreläsning handlar om Sveriges väg mot fossilfrihet och bromsade klimatförändringar. </a:t>
            </a:r>
          </a:p>
          <a:p>
            <a:endParaRPr lang="sv-SE" noProof="0" dirty="0"/>
          </a:p>
          <a:p>
            <a:pPr defTabSz="990752"/>
            <a:r>
              <a:rPr lang="sv-SE" dirty="0"/>
              <a:t>Materialet är producerat av Isabella Hallberg Sramek, doktorand på SLU, på uppdrag av Hälsinglands museum år 2021. </a:t>
            </a:r>
          </a:p>
          <a:p>
            <a:endParaRPr lang="sv-SE" noProof="0" dirty="0"/>
          </a:p>
        </p:txBody>
      </p:sp>
      <p:sp>
        <p:nvSpPr>
          <p:cNvPr id="4" name="Platshållare för bildnummer 3"/>
          <p:cNvSpPr>
            <a:spLocks noGrp="1"/>
          </p:cNvSpPr>
          <p:nvPr>
            <p:ph type="sldNum" sz="quarter" idx="5"/>
          </p:nvPr>
        </p:nvSpPr>
        <p:spPr/>
        <p:txBody>
          <a:bodyPr/>
          <a:lstStyle/>
          <a:p>
            <a:fld id="{7AA41B9D-407C-4140-BC39-5FD13996225E}" type="slidenum">
              <a:rPr lang="en-US" smtClean="0"/>
              <a:t>1</a:t>
            </a:fld>
            <a:endParaRPr lang="en-US"/>
          </a:p>
        </p:txBody>
      </p:sp>
    </p:spTree>
    <p:extLst>
      <p:ext uri="{BB962C8B-B14F-4D97-AF65-F5344CB8AC3E}">
        <p14:creationId xmlns:p14="http://schemas.microsoft.com/office/powerpoint/2010/main" val="18099868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7AA41B9D-407C-4140-BC39-5FD13996225E}" type="slidenum">
              <a:rPr lang="en-US" smtClean="0"/>
              <a:t>2</a:t>
            </a:fld>
            <a:endParaRPr lang="en-US"/>
          </a:p>
        </p:txBody>
      </p:sp>
    </p:spTree>
    <p:extLst>
      <p:ext uri="{BB962C8B-B14F-4D97-AF65-F5344CB8AC3E}">
        <p14:creationId xmlns:p14="http://schemas.microsoft.com/office/powerpoint/2010/main" val="2113898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noProof="0" dirty="0"/>
              <a:t>Vi börjar med våra globala utsläpp av växthusgaser. Denna figur visar våra utsläpp av växthusgaser från år 1900 fram till år 2017. Utsläppen mäts i </a:t>
            </a:r>
            <a:r>
              <a:rPr lang="sv-SE" noProof="0" dirty="0" err="1"/>
              <a:t>Gigaton</a:t>
            </a:r>
            <a:r>
              <a:rPr lang="sv-SE" noProof="0" dirty="0"/>
              <a:t> (</a:t>
            </a:r>
            <a:r>
              <a:rPr lang="sv-SE" noProof="0" dirty="0" err="1"/>
              <a:t>Gt</a:t>
            </a:r>
            <a:r>
              <a:rPr lang="sv-SE" noProof="0" dirty="0"/>
              <a:t>) koldioxid (CO2), så det är det ni kan utläsa på y-axeln. (Ofta omräknas utsläpp från andra växthusgaser, tex metangas, till koldioxidekvivalenter, för att det ska vara möjligt att jämföra olika utsläpp med varandra.) Den största delen av våra utsläpp utgörs av våra fossila utsläpp, dvs den grå ytan. </a:t>
            </a:r>
          </a:p>
          <a:p>
            <a:endParaRPr lang="sv-SE" noProof="0" dirty="0"/>
          </a:p>
          <a:p>
            <a:r>
              <a:rPr lang="sv-SE" b="1" noProof="0" dirty="0"/>
              <a:t>Fråga till eleverna: Vad ingår i våra fossila utsläpp? </a:t>
            </a:r>
          </a:p>
          <a:p>
            <a:endParaRPr lang="sv-SE" noProof="0" dirty="0"/>
          </a:p>
          <a:p>
            <a:r>
              <a:rPr lang="sv-SE" noProof="0" dirty="0"/>
              <a:t>Svar: I detta fall har forskarna inkluderat vår användning av olja, plast, bensin, diesel, flygbränsle, naturgas kol och vår produktion av cement och betong. </a:t>
            </a:r>
          </a:p>
          <a:p>
            <a:r>
              <a:rPr lang="sv-SE" noProof="0" dirty="0"/>
              <a:t>Som ni ser i figuren tog vår användning av fossila material och bränslen fart under 50-talet, och har sedan dess ständigt ökat. </a:t>
            </a:r>
          </a:p>
          <a:p>
            <a:endParaRPr lang="sv-SE" noProof="0" dirty="0"/>
          </a:p>
          <a:p>
            <a:r>
              <a:rPr lang="sv-SE" noProof="0" dirty="0"/>
              <a:t>Ett annat utsläpp är till följd av förändrad markanvändning, vilket oftast innebär avskogning. Avskogning är när skog avverkas för att göra plats för annan verksamhet på samma plats. Till exempel om man avverkar skog för att istället bedriva jordbruk och producera mat på platsen. Eller att man avverkar skog för att kunna bygga hus eller bygga ut industrier på samma plats. Anledningen till att det leder till utsläpp är att skogen som stod på platsen lagrade stora mängder kol, så när skogen avverkas och sedan inte tillåts komma tillbaka/växa upp på nytt, så kan kolet inte tas upp av skogen igen, och resultatet blir ett nettoutsläpp. </a:t>
            </a:r>
          </a:p>
          <a:p>
            <a:endParaRPr lang="sv-SE" noProof="0" dirty="0"/>
          </a:p>
          <a:p>
            <a:r>
              <a:rPr lang="sv-SE" noProof="0" dirty="0"/>
              <a:t>Vi kommer att gå igenom avskogning i detalj senare, så just nu behöver ni bara komma ihåg att det bidrar till våra utsläpp. </a:t>
            </a:r>
          </a:p>
          <a:p>
            <a:endParaRPr lang="en-US" dirty="0"/>
          </a:p>
          <a:p>
            <a:r>
              <a:rPr lang="en-US" dirty="0" err="1"/>
              <a:t>Källa</a:t>
            </a:r>
            <a:r>
              <a:rPr lang="en-US" dirty="0"/>
              <a:t>: Global Carbon Project. (2018). Supplemental data of Global Carbon Budget 2018 (Version 1.0) [Data set]. Global Carbon Project. https://doi.org/10.18160/gcp-2018  </a:t>
            </a:r>
          </a:p>
        </p:txBody>
      </p:sp>
      <p:sp>
        <p:nvSpPr>
          <p:cNvPr id="4" name="Platshållare för bildnummer 3"/>
          <p:cNvSpPr>
            <a:spLocks noGrp="1"/>
          </p:cNvSpPr>
          <p:nvPr>
            <p:ph type="sldNum" sz="quarter" idx="5"/>
          </p:nvPr>
        </p:nvSpPr>
        <p:spPr/>
        <p:txBody>
          <a:bodyPr/>
          <a:lstStyle/>
          <a:p>
            <a:fld id="{70E1706C-E72E-4288-B38A-CFEE4F344B77}" type="slidenum">
              <a:rPr lang="sv-SE" smtClean="0"/>
              <a:t>3</a:t>
            </a:fld>
            <a:endParaRPr lang="sv-SE"/>
          </a:p>
        </p:txBody>
      </p:sp>
    </p:spTree>
    <p:extLst>
      <p:ext uri="{BB962C8B-B14F-4D97-AF65-F5344CB8AC3E}">
        <p14:creationId xmlns:p14="http://schemas.microsoft.com/office/powerpoint/2010/main" val="41558680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defTabSz="990752">
              <a:defRPr/>
            </a:pPr>
            <a:r>
              <a:rPr lang="sv-SE" noProof="0" dirty="0"/>
              <a:t>Nu ska vi se till våra upptag av växthusgaser globalt. Allt vi släpper ut på jorden, hamnar någonstans, och i detta fall hamnar stora delar av våra utsläpp i atmosfären, som är den blå ytan i figuren. Det här är ni bekanta med, dvs att våra utsläpp tas upp av atmosfären, och att det är detta som bidrar till den globala uppvärmningen. Något som det inte pratas lika mycket om är att även världens skogar och hav tar upp en del av våra utsläpp. De fungerar därmed som en slags buffert som gör att klimatförändringarna inte går lika fort. </a:t>
            </a:r>
          </a:p>
          <a:p>
            <a:pPr defTabSz="990752">
              <a:defRPr/>
            </a:pPr>
            <a:endParaRPr lang="en-US" dirty="0"/>
          </a:p>
          <a:p>
            <a:pPr defTabSz="990752">
              <a:defRPr/>
            </a:pPr>
            <a:endParaRPr lang="en-US" dirty="0"/>
          </a:p>
          <a:p>
            <a:pPr defTabSz="990752">
              <a:defRPr/>
            </a:pPr>
            <a:r>
              <a:rPr lang="en-US" dirty="0" err="1"/>
              <a:t>Källa</a:t>
            </a:r>
            <a:r>
              <a:rPr lang="en-US" dirty="0"/>
              <a:t>: Global Carbon Project. (2018). Supplemental data of Global Carbon Budget 2018 (Version 1.0) [Data set]. Global Carbon Project. https://doi.org/10.18160/gcp-2018  </a:t>
            </a:r>
          </a:p>
          <a:p>
            <a:endParaRPr lang="sv-SE" dirty="0"/>
          </a:p>
        </p:txBody>
      </p:sp>
      <p:sp>
        <p:nvSpPr>
          <p:cNvPr id="4" name="Platshållare för bildnummer 3"/>
          <p:cNvSpPr>
            <a:spLocks noGrp="1"/>
          </p:cNvSpPr>
          <p:nvPr>
            <p:ph type="sldNum" sz="quarter" idx="5"/>
          </p:nvPr>
        </p:nvSpPr>
        <p:spPr/>
        <p:txBody>
          <a:bodyPr/>
          <a:lstStyle/>
          <a:p>
            <a:fld id="{70E1706C-E72E-4288-B38A-CFEE4F344B77}" type="slidenum">
              <a:rPr lang="sv-SE" smtClean="0"/>
              <a:t>4</a:t>
            </a:fld>
            <a:endParaRPr lang="sv-SE"/>
          </a:p>
        </p:txBody>
      </p:sp>
    </p:spTree>
    <p:extLst>
      <p:ext uri="{BB962C8B-B14F-4D97-AF65-F5344CB8AC3E}">
        <p14:creationId xmlns:p14="http://schemas.microsoft.com/office/powerpoint/2010/main" val="711113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noProof="0" dirty="0"/>
              <a:t>När vi nu ser hela figuren, så kan ni se att våra globala utsläpp och upptag av växthusgaser är i balans. Detta är alltså för att vår planet är ett slutet system, så allt vi släpper ut kommer att tas upp någon annanstans. I detta fall har ca 50 % av våra fossila utsläpp tagits upp av atmosfären, vilket är det som bidrar till klimatförändringarna och den globala uppvärmningen. 25% har tagits upp av våra hav, och 25% av våra skogar. Utan skogarna och haven skulle alltså klimatförändringarna ske dubbelt så snabbt. </a:t>
            </a:r>
          </a:p>
          <a:p>
            <a:endParaRPr lang="sv-SE" noProof="0" dirty="0"/>
          </a:p>
          <a:p>
            <a:endParaRPr lang="en-US" dirty="0"/>
          </a:p>
          <a:p>
            <a:r>
              <a:rPr lang="en-US" dirty="0" err="1"/>
              <a:t>Källa</a:t>
            </a:r>
            <a:r>
              <a:rPr lang="en-US" dirty="0"/>
              <a:t>: Global Carbon Project. (2018). Supplemental data of Global Carbon Budget 2018 (Version 1.0) [Data set]. Global Carbon Project. https://doi.org/10.18160/gcp-2018  </a:t>
            </a:r>
          </a:p>
        </p:txBody>
      </p:sp>
      <p:sp>
        <p:nvSpPr>
          <p:cNvPr id="4" name="Platshållare för bildnummer 3"/>
          <p:cNvSpPr>
            <a:spLocks noGrp="1"/>
          </p:cNvSpPr>
          <p:nvPr>
            <p:ph type="sldNum" sz="quarter" idx="5"/>
          </p:nvPr>
        </p:nvSpPr>
        <p:spPr/>
        <p:txBody>
          <a:bodyPr/>
          <a:lstStyle/>
          <a:p>
            <a:fld id="{70E1706C-E72E-4288-B38A-CFEE4F344B77}" type="slidenum">
              <a:rPr lang="sv-SE" smtClean="0"/>
              <a:t>5</a:t>
            </a:fld>
            <a:endParaRPr lang="sv-SE"/>
          </a:p>
        </p:txBody>
      </p:sp>
    </p:spTree>
    <p:extLst>
      <p:ext uri="{BB962C8B-B14F-4D97-AF65-F5344CB8AC3E}">
        <p14:creationId xmlns:p14="http://schemas.microsoft.com/office/powerpoint/2010/main" val="4951159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Fråga till eleverna: Vad är det som sker i bilden? Avskogning, beskogning eller skogsbruk? </a:t>
            </a:r>
          </a:p>
          <a:p>
            <a:endParaRPr lang="sv-SE" dirty="0"/>
          </a:p>
          <a:p>
            <a:r>
              <a:rPr lang="sv-SE" dirty="0"/>
              <a:t>Svar: Jo, det är faktiskt en lurig fråga eftersom vi behöver veta vad hur det såg ut på platsen innan, och vad som kommer att hända i framtiden, för att avgöra vad det faktiskt är frågan om. </a:t>
            </a:r>
          </a:p>
          <a:p>
            <a:endParaRPr lang="sv-SE" dirty="0"/>
          </a:p>
          <a:p>
            <a:r>
              <a:rPr lang="sv-SE" dirty="0"/>
              <a:t>Vi ska därför gå igenom skillnad mellan avskogning, beskogning och skogsbruk, så att ni också ska få en förståelse för hur dessa olika aktiviteter påverkar våra utsläpp och upptag av koldioxid. </a:t>
            </a:r>
          </a:p>
          <a:p>
            <a:endParaRPr lang="sv-SE" sz="700" dirty="0"/>
          </a:p>
          <a:p>
            <a:r>
              <a:rPr lang="en-US" sz="700" dirty="0"/>
              <a:t>Photo by </a:t>
            </a:r>
            <a:r>
              <a:rPr lang="en-US" sz="700" dirty="0">
                <a:hlinkClick r:id="rId3"/>
              </a:rPr>
              <a:t>Sebastian Pichler</a:t>
            </a:r>
            <a:r>
              <a:rPr lang="en-US" sz="700" dirty="0"/>
              <a:t> on </a:t>
            </a:r>
            <a:r>
              <a:rPr lang="en-US" sz="700" dirty="0" err="1">
                <a:hlinkClick r:id="rId4"/>
              </a:rPr>
              <a:t>Unsplash</a:t>
            </a:r>
            <a:endParaRPr lang="en-US" sz="700" dirty="0"/>
          </a:p>
        </p:txBody>
      </p:sp>
      <p:sp>
        <p:nvSpPr>
          <p:cNvPr id="4" name="Platshållare för bildnummer 3"/>
          <p:cNvSpPr>
            <a:spLocks noGrp="1"/>
          </p:cNvSpPr>
          <p:nvPr>
            <p:ph type="sldNum" sz="quarter" idx="5"/>
          </p:nvPr>
        </p:nvSpPr>
        <p:spPr/>
        <p:txBody>
          <a:bodyPr/>
          <a:lstStyle/>
          <a:p>
            <a:fld id="{7AA41B9D-407C-4140-BC39-5FD13996225E}" type="slidenum">
              <a:rPr lang="en-US" smtClean="0"/>
              <a:t>6</a:t>
            </a:fld>
            <a:endParaRPr lang="en-US"/>
          </a:p>
        </p:txBody>
      </p:sp>
    </p:spTree>
    <p:extLst>
      <p:ext uri="{BB962C8B-B14F-4D97-AF65-F5344CB8AC3E}">
        <p14:creationId xmlns:p14="http://schemas.microsoft.com/office/powerpoint/2010/main" val="6801428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Vid avskogning, så avverkas skogen för att man ska kunna använda marken till något annat, till exempel matproduktion, bostäder och industrier. Detta resulterar i ett nettoutsläpp av koldioxid eftersom skogen som stod på platsen från början innehöll ett stort kollager som togs bort när marken istället omvandlades till jordbruksmark, städer eller industrier. Det medför såklart också stora konsekvenser för alla de djur, växter och svampar som levde i den skog som huggits ned. Många skogslevande arter världen över är idag utrotningshotade just på grund av att vi genom avskogning tagit bort deras livsmiljö. Samtidigt har utbyggnaden av jordbruket och industrier lyft många människor ur fattigdom och svält, så man kan säga att många gånger finns en avvägning mellan habitat för djur och växtliv och människors välfärd. </a:t>
            </a:r>
          </a:p>
          <a:p>
            <a:endParaRPr lang="sv-SE" dirty="0"/>
          </a:p>
          <a:p>
            <a:r>
              <a:rPr lang="en-US" sz="700" dirty="0"/>
              <a:t>Photo by </a:t>
            </a:r>
            <a:r>
              <a:rPr lang="en-US" sz="700" dirty="0">
                <a:hlinkClick r:id="rId3"/>
              </a:rPr>
              <a:t>Gustav Gullstrand</a:t>
            </a:r>
            <a:r>
              <a:rPr lang="en-US" sz="700" dirty="0"/>
              <a:t> on </a:t>
            </a:r>
            <a:r>
              <a:rPr lang="en-US" sz="700" dirty="0" err="1">
                <a:hlinkClick r:id="rId4"/>
              </a:rPr>
              <a:t>Unsplash</a:t>
            </a:r>
            <a:r>
              <a:rPr lang="en-US" sz="700" dirty="0"/>
              <a:t> </a:t>
            </a:r>
          </a:p>
          <a:p>
            <a:r>
              <a:rPr lang="en-US" sz="700" dirty="0"/>
              <a:t>Photo by </a:t>
            </a:r>
            <a:r>
              <a:rPr lang="en-US" sz="700" dirty="0">
                <a:hlinkClick r:id="rId5"/>
              </a:rPr>
              <a:t>Sebastian Pichler</a:t>
            </a:r>
            <a:r>
              <a:rPr lang="en-US" sz="700" dirty="0"/>
              <a:t> on </a:t>
            </a:r>
            <a:r>
              <a:rPr lang="en-US" sz="700" dirty="0" err="1">
                <a:hlinkClick r:id="rId6"/>
              </a:rPr>
              <a:t>Unsplash</a:t>
            </a:r>
            <a:endParaRPr lang="en-US" sz="700" dirty="0"/>
          </a:p>
          <a:p>
            <a:r>
              <a:rPr lang="en-US" sz="700" dirty="0"/>
              <a:t>Photo by </a:t>
            </a:r>
            <a:r>
              <a:rPr lang="en-US" sz="700" dirty="0">
                <a:hlinkClick r:id="rId7"/>
              </a:rPr>
              <a:t>Dan Meyers</a:t>
            </a:r>
            <a:r>
              <a:rPr lang="en-US" sz="700" dirty="0"/>
              <a:t> on </a:t>
            </a:r>
            <a:r>
              <a:rPr lang="en-US" sz="700" dirty="0" err="1">
                <a:hlinkClick r:id="rId8"/>
              </a:rPr>
              <a:t>Unsplash</a:t>
            </a:r>
            <a:endParaRPr lang="sv-SE" sz="700" dirty="0"/>
          </a:p>
        </p:txBody>
      </p:sp>
      <p:sp>
        <p:nvSpPr>
          <p:cNvPr id="4" name="Platshållare för bildnummer 3"/>
          <p:cNvSpPr>
            <a:spLocks noGrp="1"/>
          </p:cNvSpPr>
          <p:nvPr>
            <p:ph type="sldNum" sz="quarter" idx="5"/>
          </p:nvPr>
        </p:nvSpPr>
        <p:spPr/>
        <p:txBody>
          <a:bodyPr/>
          <a:lstStyle/>
          <a:p>
            <a:fld id="{7AA41B9D-407C-4140-BC39-5FD13996225E}" type="slidenum">
              <a:rPr lang="en-US" smtClean="0"/>
              <a:t>7</a:t>
            </a:fld>
            <a:endParaRPr lang="en-US"/>
          </a:p>
        </p:txBody>
      </p:sp>
    </p:spTree>
    <p:extLst>
      <p:ext uri="{BB962C8B-B14F-4D97-AF65-F5344CB8AC3E}">
        <p14:creationId xmlns:p14="http://schemas.microsoft.com/office/powerpoint/2010/main" val="38040810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Vid beskogning så omvandlas jordbruksmark, gammal industrimark eller övergivna städer till skog, antingen genom plantering eller genom naturlig igenväxning. Detta leder till ett upptag av koldioxid. Det kan ta olika tid för upptaget att ta fart, beroende på hur fort träden växer. När mark beskogas, så kan det ta ett tag för djur, växter och svampar att etablera sig i den nya skogen. Ju närmre skogen ligger en redan befintlig skog, desto snabbare går det däremot för arterna att etablera sig. </a:t>
            </a:r>
          </a:p>
          <a:p>
            <a:endParaRPr lang="sv-SE" dirty="0"/>
          </a:p>
          <a:p>
            <a:r>
              <a:rPr lang="en-US" sz="700" dirty="0"/>
              <a:t>Photo by </a:t>
            </a:r>
            <a:r>
              <a:rPr lang="en-US" sz="700" dirty="0">
                <a:hlinkClick r:id="rId3"/>
              </a:rPr>
              <a:t>Gustav Gullstrand</a:t>
            </a:r>
            <a:r>
              <a:rPr lang="en-US" sz="700" dirty="0"/>
              <a:t> on </a:t>
            </a:r>
            <a:r>
              <a:rPr lang="en-US" sz="700" dirty="0" err="1">
                <a:hlinkClick r:id="rId4"/>
              </a:rPr>
              <a:t>Unsplash</a:t>
            </a:r>
            <a:r>
              <a:rPr lang="en-US" sz="700" dirty="0"/>
              <a:t> </a:t>
            </a:r>
          </a:p>
          <a:p>
            <a:r>
              <a:rPr lang="en-US" sz="700" dirty="0"/>
              <a:t>Photo by </a:t>
            </a:r>
            <a:r>
              <a:rPr lang="en-US" sz="700" dirty="0">
                <a:hlinkClick r:id="rId5"/>
              </a:rPr>
              <a:t>Dan Meyers</a:t>
            </a:r>
            <a:r>
              <a:rPr lang="en-US" sz="700" dirty="0"/>
              <a:t> on </a:t>
            </a:r>
            <a:r>
              <a:rPr lang="en-US" sz="700" dirty="0" err="1">
                <a:hlinkClick r:id="rId6"/>
              </a:rPr>
              <a:t>Unsplash</a:t>
            </a:r>
            <a:endParaRPr lang="sv-SE" sz="700" dirty="0"/>
          </a:p>
        </p:txBody>
      </p:sp>
      <p:sp>
        <p:nvSpPr>
          <p:cNvPr id="4" name="Platshållare för bildnummer 3"/>
          <p:cNvSpPr>
            <a:spLocks noGrp="1"/>
          </p:cNvSpPr>
          <p:nvPr>
            <p:ph type="sldNum" sz="quarter" idx="5"/>
          </p:nvPr>
        </p:nvSpPr>
        <p:spPr/>
        <p:txBody>
          <a:bodyPr/>
          <a:lstStyle/>
          <a:p>
            <a:fld id="{7AA41B9D-407C-4140-BC39-5FD13996225E}" type="slidenum">
              <a:rPr lang="en-US" smtClean="0"/>
              <a:t>8</a:t>
            </a:fld>
            <a:endParaRPr lang="en-US"/>
          </a:p>
        </p:txBody>
      </p:sp>
    </p:spTree>
    <p:extLst>
      <p:ext uri="{BB962C8B-B14F-4D97-AF65-F5344CB8AC3E}">
        <p14:creationId xmlns:p14="http://schemas.microsoft.com/office/powerpoint/2010/main" val="12312943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Vid skogsbruk så avverkas träden, och sedan planteras det eller så växer det naturligt upp ny skog på samma plats. Beroende på hur det genomförs kan det antingen leda till ett nettoutsläpp eller upptag av koldioxid (återkommer till detta senare). Vissa djur, växter och svampar trivs bra i en brukad skog, medan andra kräver äldre obrukade skogar för sin överlevnad. Det är därför viktigt att det finns en variation i landskapet, så att det finns plats för alla arter att fortleva. </a:t>
            </a:r>
          </a:p>
          <a:p>
            <a:endParaRPr lang="sv-SE" dirty="0"/>
          </a:p>
          <a:p>
            <a:r>
              <a:rPr lang="en-US" sz="700" dirty="0"/>
              <a:t>Photo by </a:t>
            </a:r>
            <a:r>
              <a:rPr lang="en-US" sz="700" dirty="0">
                <a:hlinkClick r:id="rId3"/>
              </a:rPr>
              <a:t>Gustav Gullstrand</a:t>
            </a:r>
            <a:r>
              <a:rPr lang="en-US" sz="700" dirty="0"/>
              <a:t> on </a:t>
            </a:r>
            <a:r>
              <a:rPr lang="en-US" sz="700" dirty="0" err="1">
                <a:hlinkClick r:id="rId4"/>
              </a:rPr>
              <a:t>Unsplash</a:t>
            </a:r>
            <a:r>
              <a:rPr lang="en-US" sz="700" dirty="0"/>
              <a:t> </a:t>
            </a:r>
          </a:p>
        </p:txBody>
      </p:sp>
      <p:sp>
        <p:nvSpPr>
          <p:cNvPr id="4" name="Platshållare för bildnummer 3"/>
          <p:cNvSpPr>
            <a:spLocks noGrp="1"/>
          </p:cNvSpPr>
          <p:nvPr>
            <p:ph type="sldNum" sz="quarter" idx="5"/>
          </p:nvPr>
        </p:nvSpPr>
        <p:spPr/>
        <p:txBody>
          <a:bodyPr/>
          <a:lstStyle/>
          <a:p>
            <a:fld id="{7AA41B9D-407C-4140-BC39-5FD13996225E}" type="slidenum">
              <a:rPr lang="en-US" smtClean="0"/>
              <a:t>9</a:t>
            </a:fld>
            <a:endParaRPr lang="en-US"/>
          </a:p>
        </p:txBody>
      </p:sp>
    </p:spTree>
    <p:extLst>
      <p:ext uri="{BB962C8B-B14F-4D97-AF65-F5344CB8AC3E}">
        <p14:creationId xmlns:p14="http://schemas.microsoft.com/office/powerpoint/2010/main" val="41905176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För att sammanfatta: </a:t>
            </a:r>
          </a:p>
          <a:p>
            <a:r>
              <a:rPr lang="sv-SE" dirty="0"/>
              <a:t>Avskogning innebär att skog omvandlas till jordbruksmark eller städer, vilket leder till utsläpp av koldioxid. </a:t>
            </a:r>
          </a:p>
          <a:p>
            <a:r>
              <a:rPr lang="sv-SE" dirty="0"/>
              <a:t>Beskogning innebär att jordbruksmark och städer planteras igen och omvandlas till skog, vilket leder till att upptag av koldioxid</a:t>
            </a:r>
          </a:p>
          <a:p>
            <a:r>
              <a:rPr lang="sv-SE" dirty="0"/>
              <a:t>Skogsbruk innebär att skog avverkas, och sedan planteras igen och blir ny skog, vilket kan resultera i både utsläpp eller upptag, beroende på ur det går till. (återkommer till detta)</a:t>
            </a:r>
          </a:p>
          <a:p>
            <a:endParaRPr lang="sv-SE" sz="1100" dirty="0"/>
          </a:p>
        </p:txBody>
      </p:sp>
      <p:sp>
        <p:nvSpPr>
          <p:cNvPr id="4" name="Platshållare för bildnummer 3"/>
          <p:cNvSpPr>
            <a:spLocks noGrp="1"/>
          </p:cNvSpPr>
          <p:nvPr>
            <p:ph type="sldNum" sz="quarter" idx="5"/>
          </p:nvPr>
        </p:nvSpPr>
        <p:spPr/>
        <p:txBody>
          <a:bodyPr/>
          <a:lstStyle/>
          <a:p>
            <a:fld id="{7AA41B9D-407C-4140-BC39-5FD13996225E}" type="slidenum">
              <a:rPr lang="en-US" smtClean="0"/>
              <a:t>10</a:t>
            </a:fld>
            <a:endParaRPr lang="en-US"/>
          </a:p>
        </p:txBody>
      </p:sp>
    </p:spTree>
    <p:extLst>
      <p:ext uri="{BB962C8B-B14F-4D97-AF65-F5344CB8AC3E}">
        <p14:creationId xmlns:p14="http://schemas.microsoft.com/office/powerpoint/2010/main" val="34079947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defTabSz="990752">
              <a:defRPr/>
            </a:pPr>
            <a:r>
              <a:rPr lang="sv-SE" noProof="0" dirty="0"/>
              <a:t>I denna bild ser ni var i världen det pågår avskogning och beskogning. De röda och orange områdena är områden där det pågår en nettoavskogning, vilket innebär att mer skog försvinner än vad som tillkommer. I de gröna områdena pågår en nettobeskogning, dvs det tillkommer mer skog än vad som avverkas. Slutligen så har vi de grå områdena, där det varken försvinner eller tillkommer skog. </a:t>
            </a:r>
          </a:p>
          <a:p>
            <a:pPr defTabSz="990752">
              <a:defRPr/>
            </a:pPr>
            <a:endParaRPr lang="sv-SE" noProof="0" dirty="0"/>
          </a:p>
          <a:p>
            <a:pPr defTabSz="990752">
              <a:defRPr/>
            </a:pPr>
            <a:r>
              <a:rPr lang="sv-SE" b="1" noProof="0" dirty="0"/>
              <a:t>Fråga till eleverna:</a:t>
            </a:r>
            <a:r>
              <a:rPr lang="sv-SE" noProof="0" dirty="0"/>
              <a:t> Vilka länder </a:t>
            </a:r>
            <a:r>
              <a:rPr lang="sv-SE" noProof="0" dirty="0" err="1"/>
              <a:t>avskogas</a:t>
            </a:r>
            <a:r>
              <a:rPr lang="sv-SE" noProof="0" dirty="0"/>
              <a:t>? Vilka länder beskogas? Vad händer i Sverige? </a:t>
            </a:r>
          </a:p>
          <a:p>
            <a:pPr defTabSz="990752">
              <a:defRPr/>
            </a:pPr>
            <a:r>
              <a:rPr lang="sv-SE" noProof="0" dirty="0"/>
              <a:t> </a:t>
            </a:r>
          </a:p>
          <a:p>
            <a:pPr defTabSz="990752">
              <a:defRPr/>
            </a:pPr>
            <a:r>
              <a:rPr lang="sv-SE" noProof="0" dirty="0"/>
              <a:t>Vi blir hela tiden fler och fler människor på jorden, vilket innebär att vi behöver producera allt mer mat för att mätta världens befolkning. Detta är en av anledningarna till att stora områden i världen fortfarande </a:t>
            </a:r>
            <a:r>
              <a:rPr lang="sv-SE" noProof="0" dirty="0" err="1"/>
              <a:t>avskogas</a:t>
            </a:r>
            <a:r>
              <a:rPr lang="sv-SE" noProof="0" dirty="0"/>
              <a:t>. I vissa delar av världen har jordbruket effektiviseras med hjälp av tex konstgödsel, vilket resulterat i att det i dessa delar av världen kan produceras mycket mer mat på en och samma yta. Dessa länder behöver därför inte hugga ner skogen till samma utsträckning som vissa andra länder. </a:t>
            </a:r>
          </a:p>
          <a:p>
            <a:pPr defTabSz="990752">
              <a:defRPr/>
            </a:pPr>
            <a:endParaRPr lang="sv-SE" noProof="0" dirty="0"/>
          </a:p>
          <a:p>
            <a:pPr defTabSz="990752">
              <a:defRPr/>
            </a:pPr>
            <a:r>
              <a:rPr lang="sv-SE" noProof="0" dirty="0"/>
              <a:t>Ett annat perspektiv är att det importeras och exporteras mat mellan länder. Sverige är ett land som importerar en stor andel mat. I dagsläget är vi nästan bara självförsörjande på morötter, spannmål och socker. När vi importerar mat kan det därför vara så att vår import bidrar till avskogning i andra delar av världen. Det är därför viktigt att se till vad vi själva gör, och vilka konsekvenser det får, innan vi dömer andra. </a:t>
            </a:r>
          </a:p>
          <a:p>
            <a:pPr defTabSz="990752">
              <a:defRPr/>
            </a:pPr>
            <a:endParaRPr lang="sv-SE" noProof="0" dirty="0"/>
          </a:p>
          <a:p>
            <a:pPr defTabSz="990752">
              <a:defRPr/>
            </a:pPr>
            <a:r>
              <a:rPr lang="sv-SE" noProof="0" dirty="0"/>
              <a:t>Gällande Sverige, så pågår varken avskogning eller beskogning i någon större utsträckning. Istället bedrivs skogsbruk på majoriteten av skogsmarken i Sverige. Det blir därför ur ett svenskt perspektiv desto viktigare att granska skogsbrukets metoder, för att säkerställa att detta är hållbart både för klimatet och andra viktiga värden/ekosystemtjänster. Detta eftersom skogsbruk kan leda till koldioxidutsläpp eller upptag, beroende på hur det bedrivs. </a:t>
            </a:r>
          </a:p>
          <a:p>
            <a:pPr defTabSz="990752">
              <a:defRPr/>
            </a:pPr>
            <a:endParaRPr lang="en-US" dirty="0"/>
          </a:p>
          <a:p>
            <a:pPr defTabSz="990752">
              <a:defRPr/>
            </a:pPr>
            <a:r>
              <a:rPr lang="en-US" dirty="0" err="1"/>
              <a:t>Källa</a:t>
            </a:r>
            <a:r>
              <a:rPr lang="en-US" dirty="0"/>
              <a:t>: FAO, 2016. Global Forest Resources Assessment 2015 How are the world’s forests changing? http://www.fao.org/3/a-i4793e.pdf</a:t>
            </a:r>
          </a:p>
          <a:p>
            <a:endParaRPr lang="sv-SE" dirty="0"/>
          </a:p>
        </p:txBody>
      </p:sp>
      <p:sp>
        <p:nvSpPr>
          <p:cNvPr id="4" name="Platshållare för bildnummer 3"/>
          <p:cNvSpPr>
            <a:spLocks noGrp="1"/>
          </p:cNvSpPr>
          <p:nvPr>
            <p:ph type="sldNum" sz="quarter" idx="5"/>
          </p:nvPr>
        </p:nvSpPr>
        <p:spPr/>
        <p:txBody>
          <a:bodyPr/>
          <a:lstStyle/>
          <a:p>
            <a:fld id="{7AA41B9D-407C-4140-BC39-5FD13996225E}" type="slidenum">
              <a:rPr lang="en-US" smtClean="0"/>
              <a:t>11</a:t>
            </a:fld>
            <a:endParaRPr lang="en-US"/>
          </a:p>
        </p:txBody>
      </p:sp>
    </p:spTree>
    <p:extLst>
      <p:ext uri="{BB962C8B-B14F-4D97-AF65-F5344CB8AC3E}">
        <p14:creationId xmlns:p14="http://schemas.microsoft.com/office/powerpoint/2010/main" val="16702811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70E1706C-E72E-4288-B38A-CFEE4F344B77}" type="slidenum">
              <a:rPr lang="sv-SE" smtClean="0"/>
              <a:t>12</a:t>
            </a:fld>
            <a:endParaRPr lang="sv-SE"/>
          </a:p>
        </p:txBody>
      </p:sp>
    </p:spTree>
    <p:extLst>
      <p:ext uri="{BB962C8B-B14F-4D97-AF65-F5344CB8AC3E}">
        <p14:creationId xmlns:p14="http://schemas.microsoft.com/office/powerpoint/2010/main" val="34779519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0" dirty="0"/>
              <a:t>Förslag till övning: </a:t>
            </a:r>
          </a:p>
          <a:p>
            <a:r>
              <a:rPr lang="sv-SE" dirty="0"/>
              <a:t>Se bildtext. </a:t>
            </a:r>
          </a:p>
          <a:p>
            <a:endParaRPr lang="sv-SE" dirty="0"/>
          </a:p>
          <a:p>
            <a:r>
              <a:rPr lang="sv-SE" dirty="0"/>
              <a:t>Pedagogiskt syfte: Eleverna får öva att läsa och tolka figurer. </a:t>
            </a:r>
          </a:p>
          <a:p>
            <a:endParaRPr lang="sv-SE" dirty="0"/>
          </a:p>
          <a:p>
            <a:endParaRPr lang="sv-SE" dirty="0"/>
          </a:p>
          <a:p>
            <a:r>
              <a:rPr lang="sv-SE" dirty="0"/>
              <a:t>https://www.naturvardsverket.se/Sa-mar-miljon/Statistik-A-O/Vaxthusgaser-territoriella-utslapp-och-upptag/ </a:t>
            </a:r>
          </a:p>
          <a:p>
            <a:endParaRPr lang="sv-SE" dirty="0"/>
          </a:p>
        </p:txBody>
      </p:sp>
      <p:sp>
        <p:nvSpPr>
          <p:cNvPr id="4" name="Platshållare för bildnummer 3"/>
          <p:cNvSpPr>
            <a:spLocks noGrp="1"/>
          </p:cNvSpPr>
          <p:nvPr>
            <p:ph type="sldNum" sz="quarter" idx="5"/>
          </p:nvPr>
        </p:nvSpPr>
        <p:spPr/>
        <p:txBody>
          <a:bodyPr/>
          <a:lstStyle/>
          <a:p>
            <a:fld id="{7AA41B9D-407C-4140-BC39-5FD13996225E}" type="slidenum">
              <a:rPr lang="en-US" smtClean="0"/>
              <a:t>13</a:t>
            </a:fld>
            <a:endParaRPr lang="en-US"/>
          </a:p>
        </p:txBody>
      </p:sp>
    </p:spTree>
    <p:extLst>
      <p:ext uri="{BB962C8B-B14F-4D97-AF65-F5344CB8AC3E}">
        <p14:creationId xmlns:p14="http://schemas.microsoft.com/office/powerpoint/2010/main" val="15332606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Svar: Utsläppen har gått från ca 74 </a:t>
            </a:r>
            <a:r>
              <a:rPr lang="sv-SE" dirty="0" err="1"/>
              <a:t>milj</a:t>
            </a:r>
            <a:r>
              <a:rPr lang="sv-SE" dirty="0"/>
              <a:t> ton koldioxidekvivalenter till ca 63 </a:t>
            </a:r>
            <a:r>
              <a:rPr lang="sv-SE" dirty="0" err="1"/>
              <a:t>milj</a:t>
            </a:r>
            <a:r>
              <a:rPr lang="sv-SE" dirty="0"/>
              <a:t> ton. Samtidigt har upptaget ökat från 34 </a:t>
            </a:r>
            <a:r>
              <a:rPr lang="sv-SE" dirty="0" err="1"/>
              <a:t>milj</a:t>
            </a:r>
            <a:r>
              <a:rPr lang="sv-SE" dirty="0"/>
              <a:t> ton till 42. Utsläppen har alltså under perioden minskat med ca 15 % samtidigt som upptaget ökat med ca 22 %. </a:t>
            </a:r>
          </a:p>
          <a:p>
            <a:endParaRPr lang="sv-SE" dirty="0"/>
          </a:p>
          <a:p>
            <a:r>
              <a:rPr lang="sv-SE" dirty="0"/>
              <a:t>Källa: https://www.naturvardsverket.se/Sa-mar-miljon/Statistik-A-O/Vaxthusgaser-territoriella-utslapp-och-upptag/ </a:t>
            </a:r>
          </a:p>
          <a:p>
            <a:endParaRPr lang="sv-SE" dirty="0"/>
          </a:p>
        </p:txBody>
      </p:sp>
      <p:sp>
        <p:nvSpPr>
          <p:cNvPr id="4" name="Platshållare för bildnummer 3"/>
          <p:cNvSpPr>
            <a:spLocks noGrp="1"/>
          </p:cNvSpPr>
          <p:nvPr>
            <p:ph type="sldNum" sz="quarter" idx="5"/>
          </p:nvPr>
        </p:nvSpPr>
        <p:spPr/>
        <p:txBody>
          <a:bodyPr/>
          <a:lstStyle/>
          <a:p>
            <a:fld id="{7AA41B9D-407C-4140-BC39-5FD13996225E}" type="slidenum">
              <a:rPr lang="en-US" smtClean="0"/>
              <a:t>14</a:t>
            </a:fld>
            <a:endParaRPr lang="en-US"/>
          </a:p>
        </p:txBody>
      </p:sp>
    </p:spTree>
    <p:extLst>
      <p:ext uri="{BB962C8B-B14F-4D97-AF65-F5344CB8AC3E}">
        <p14:creationId xmlns:p14="http://schemas.microsoft.com/office/powerpoint/2010/main" val="28880309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Svar: De verksamheter som släpper ut växthusgaser är </a:t>
            </a:r>
            <a:r>
              <a:rPr lang="sv-SE" dirty="0" err="1"/>
              <a:t>ffa</a:t>
            </a:r>
            <a:r>
              <a:rPr lang="sv-SE" dirty="0"/>
              <a:t> industrier och transporter. Medan upptaget </a:t>
            </a:r>
            <a:r>
              <a:rPr lang="sv-SE" dirty="0" err="1"/>
              <a:t>ffa</a:t>
            </a:r>
            <a:r>
              <a:rPr lang="sv-SE" dirty="0"/>
              <a:t> kommer från inbindning av kol i skog och skogsprodukter. </a:t>
            </a:r>
          </a:p>
          <a:p>
            <a:endParaRPr lang="sv-SE" dirty="0"/>
          </a:p>
          <a:p>
            <a:r>
              <a:rPr lang="sv-SE" dirty="0"/>
              <a:t>I dagsläget kompenserar skogens upptag av koldioxid för ca 83 % av våra utsläpp, dvs Sverige är inte särskilt långt ifrån att faktiskt vara klimatneutrala. Det som dock saknas i denna statistik är de utsläpp som sker i andra länder till följd av vår konsumtion. Tex när vi köper mat eller olika typer av prylar som producerats i ett annat land, så räknas inte det med i den svenska statistiken, eftersom de utsläppen sker utanför Sveriges gränser. Denna typ av rapportering kallas därför för territoriella utsläpp, medan de utsläpp som sker i andra länder till följd av vår konsumtion kallas för våra konsumtionsbaserade utsläpp. De konsumtionsbaserade utsläppen var år 2018 ca 82 </a:t>
            </a:r>
            <a:r>
              <a:rPr lang="sv-SE" dirty="0" err="1"/>
              <a:t>milj</a:t>
            </a:r>
            <a:r>
              <a:rPr lang="sv-SE" dirty="0"/>
              <a:t> ton koldioxidekvivalenter, alltså ca 58% högre än de territoriella.  </a:t>
            </a:r>
          </a:p>
          <a:p>
            <a:endParaRPr lang="sv-SE" dirty="0"/>
          </a:p>
          <a:p>
            <a:r>
              <a:rPr lang="sv-SE" dirty="0"/>
              <a:t>Vad kan vi göra åt detta? </a:t>
            </a:r>
          </a:p>
          <a:p>
            <a:endParaRPr lang="sv-SE" dirty="0"/>
          </a:p>
          <a:p>
            <a:endParaRPr lang="sv-SE" dirty="0"/>
          </a:p>
          <a:p>
            <a:pPr defTabSz="990752">
              <a:defRPr/>
            </a:pPr>
            <a:r>
              <a:rPr lang="sv-SE" dirty="0"/>
              <a:t>Källa: https://www.naturvardsverket.se/Sa-mar-miljon/Statistik-A-O/Vaxthusgaser-territoriella-utslapp-och-upptag/ </a:t>
            </a:r>
          </a:p>
          <a:p>
            <a:r>
              <a:rPr lang="sv-SE" dirty="0"/>
              <a:t>https://www.naturvardsverket.se/Sa-mar-miljon/Klimat-och-luft/Klimat/Tre-satt-att-berakna-klimatpaverkande-utslapp/Konsumtionsbaserade-utslapp-av-vaxthusgaser/ </a:t>
            </a:r>
          </a:p>
        </p:txBody>
      </p:sp>
      <p:sp>
        <p:nvSpPr>
          <p:cNvPr id="4" name="Platshållare för bildnummer 3"/>
          <p:cNvSpPr>
            <a:spLocks noGrp="1"/>
          </p:cNvSpPr>
          <p:nvPr>
            <p:ph type="sldNum" sz="quarter" idx="5"/>
          </p:nvPr>
        </p:nvSpPr>
        <p:spPr/>
        <p:txBody>
          <a:bodyPr/>
          <a:lstStyle/>
          <a:p>
            <a:fld id="{7AA41B9D-407C-4140-BC39-5FD13996225E}" type="slidenum">
              <a:rPr lang="en-US" smtClean="0"/>
              <a:t>15</a:t>
            </a:fld>
            <a:endParaRPr lang="en-US"/>
          </a:p>
        </p:txBody>
      </p:sp>
    </p:spTree>
    <p:extLst>
      <p:ext uri="{BB962C8B-B14F-4D97-AF65-F5344CB8AC3E}">
        <p14:creationId xmlns:p14="http://schemas.microsoft.com/office/powerpoint/2010/main" val="42729708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Sverige har som mål att bli fossilfritt och klimatneutralt till år 2045. Bakgrunden är dels att bromsa klimatförändringarna, men också att stärka Sveriges konkurrenskraft. Tanken är att genom att vara först med att bli fossilfria och klimatneutrala, så kommer vi också att kunna exportera dessa lösningar till resten av världen. På det sättet hjälper vi inte bara oss själva, men också andra i denna omställning, samtidigt som vi kan dra nytta av de konkurrensfördelar som det innebär att vara först. Målet är därför att ”Sverige ska bli världens första fossilfria välfärdsland”. Sverige ska alltså visa att det går att bli fossilfri och vara ett välfärdsland på samma gång.</a:t>
            </a:r>
          </a:p>
          <a:p>
            <a:endParaRPr lang="sv-SE" dirty="0"/>
          </a:p>
          <a:p>
            <a:r>
              <a:rPr lang="sv-SE" dirty="0"/>
              <a:t>https://fossilfrittsverige.se/</a:t>
            </a:r>
          </a:p>
        </p:txBody>
      </p:sp>
      <p:sp>
        <p:nvSpPr>
          <p:cNvPr id="4" name="Platshållare för bildnummer 3"/>
          <p:cNvSpPr>
            <a:spLocks noGrp="1"/>
          </p:cNvSpPr>
          <p:nvPr>
            <p:ph type="sldNum" sz="quarter" idx="5"/>
          </p:nvPr>
        </p:nvSpPr>
        <p:spPr/>
        <p:txBody>
          <a:bodyPr/>
          <a:lstStyle/>
          <a:p>
            <a:fld id="{7AA41B9D-407C-4140-BC39-5FD13996225E}" type="slidenum">
              <a:rPr lang="en-US" smtClean="0"/>
              <a:t>16</a:t>
            </a:fld>
            <a:endParaRPr lang="en-US"/>
          </a:p>
        </p:txBody>
      </p:sp>
    </p:spTree>
    <p:extLst>
      <p:ext uri="{BB962C8B-B14F-4D97-AF65-F5344CB8AC3E}">
        <p14:creationId xmlns:p14="http://schemas.microsoft.com/office/powerpoint/2010/main" val="38646051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defTabSz="990752">
              <a:defRPr/>
            </a:pPr>
            <a:r>
              <a:rPr lang="sv-SE" dirty="0"/>
              <a:t>Att Sverige ska bli fossilfritt och klimatneutralt har beslutats av Sveriges riksdag och för att förverkliga målet så är det tänkt att Sveriges olika branscher och sektorer själva ska ta fram planer mot fossilfrihet. Detta eftersom branscherna bäst själva vet vad som behöver göras och hur det kan göras. Sedan kan det såklart innebära att de ändå behöver hjälp av staten i vissa fall att faktiskt kunna lyckas, men grundidén är alltså att initiativet ska komma från branscherna själva. Hittills har hela 22 branscher tagit fram färdplaner mot fossilfrihet. Bland dessa hittar vi tex flygbranschen, betongbranschen, lantbruket och fordonsindustrin. </a:t>
            </a:r>
          </a:p>
          <a:p>
            <a:pPr defTabSz="990752">
              <a:defRPr/>
            </a:pPr>
            <a:endParaRPr lang="sv-SE" dirty="0"/>
          </a:p>
          <a:p>
            <a:pPr defTabSz="990752">
              <a:defRPr/>
            </a:pPr>
            <a:r>
              <a:rPr lang="sv-SE" dirty="0"/>
              <a:t>De stora frågorna att lösa är energifrågan. Dvs hur kan den fossila energin och bränslena ersättas med förnyelsebar energi. Många av dessa branscher planerar därför att på kort sikt använda allt större andel bioenergi, vilket i Sveriges fall framförallt innebär att man vill använda mer skog för att kunna producera denna bioenergi. Till exempel för att kunna producera biobaserat (förnyelsebart) flygbränsle eller biodiesel.</a:t>
            </a:r>
          </a:p>
          <a:p>
            <a:endParaRPr lang="sv-SE" dirty="0"/>
          </a:p>
          <a:p>
            <a:r>
              <a:rPr lang="sv-SE" dirty="0"/>
              <a:t>https://fossilfrittsverige.se/</a:t>
            </a:r>
          </a:p>
        </p:txBody>
      </p:sp>
      <p:sp>
        <p:nvSpPr>
          <p:cNvPr id="4" name="Platshållare för bildnummer 3"/>
          <p:cNvSpPr>
            <a:spLocks noGrp="1"/>
          </p:cNvSpPr>
          <p:nvPr>
            <p:ph type="sldNum" sz="quarter" idx="5"/>
          </p:nvPr>
        </p:nvSpPr>
        <p:spPr/>
        <p:txBody>
          <a:bodyPr/>
          <a:lstStyle/>
          <a:p>
            <a:fld id="{7AA41B9D-407C-4140-BC39-5FD13996225E}" type="slidenum">
              <a:rPr lang="en-US" smtClean="0"/>
              <a:t>17</a:t>
            </a:fld>
            <a:endParaRPr lang="en-US"/>
          </a:p>
        </p:txBody>
      </p:sp>
    </p:spTree>
    <p:extLst>
      <p:ext uri="{BB962C8B-B14F-4D97-AF65-F5344CB8AC3E}">
        <p14:creationId xmlns:p14="http://schemas.microsoft.com/office/powerpoint/2010/main" val="32265559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0" dirty="0"/>
              <a:t>Förslag till övning: </a:t>
            </a:r>
          </a:p>
          <a:p>
            <a:r>
              <a:rPr lang="sv-SE" dirty="0"/>
              <a:t>Se bildtext. </a:t>
            </a:r>
          </a:p>
          <a:p>
            <a:endParaRPr lang="sv-SE" dirty="0"/>
          </a:p>
          <a:p>
            <a:r>
              <a:rPr lang="sv-SE" dirty="0"/>
              <a:t>Pedagogiskt syfte: Eleverna får öva på att sammanfatta och kritiskt granska information. </a:t>
            </a:r>
          </a:p>
          <a:p>
            <a:endParaRPr lang="sv-SE" dirty="0"/>
          </a:p>
          <a:p>
            <a:r>
              <a:rPr lang="sv-SE" dirty="0"/>
              <a:t>https://fossilfrittsverige.se/</a:t>
            </a:r>
          </a:p>
        </p:txBody>
      </p:sp>
      <p:sp>
        <p:nvSpPr>
          <p:cNvPr id="4" name="Platshållare för bildnummer 3"/>
          <p:cNvSpPr>
            <a:spLocks noGrp="1"/>
          </p:cNvSpPr>
          <p:nvPr>
            <p:ph type="sldNum" sz="quarter" idx="5"/>
          </p:nvPr>
        </p:nvSpPr>
        <p:spPr/>
        <p:txBody>
          <a:bodyPr/>
          <a:lstStyle/>
          <a:p>
            <a:fld id="{7AA41B9D-407C-4140-BC39-5FD13996225E}" type="slidenum">
              <a:rPr lang="en-US" smtClean="0"/>
              <a:t>18</a:t>
            </a:fld>
            <a:endParaRPr lang="en-US"/>
          </a:p>
        </p:txBody>
      </p:sp>
    </p:spTree>
    <p:extLst>
      <p:ext uri="{BB962C8B-B14F-4D97-AF65-F5344CB8AC3E}">
        <p14:creationId xmlns:p14="http://schemas.microsoft.com/office/powerpoint/2010/main" val="461435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Om allt fler branscher övergår till att använda bioenergi från skogen, så kommer våra fossila utsläpp att minska, då utsläpp från bioenergi på sikt är koldioxidneutralt. Samtidigt så kommer en ökad avverkning av skogen också förmodligen leda till att upptaget av koldioxid blir lägre, eftersom det då finns mindre skog som kan ta upp koldioxid ifrån atmosfären. </a:t>
            </a:r>
            <a:r>
              <a:rPr lang="sv-SE" dirty="0" err="1"/>
              <a:t>Isf</a:t>
            </a:r>
            <a:r>
              <a:rPr lang="sv-SE" dirty="0"/>
              <a:t> kommer vi alltså att få lägre utsläpp på bekostnad av ett lägre upptag, och därmed kanske våra nettoutsläpp förblir detsamma. Forskare studerar därför om man istället kan få skogen att växa snabbare, eller plantera mer skog, så att konsekvenserna av ökade avverkningar inte blir så stora. </a:t>
            </a:r>
          </a:p>
          <a:p>
            <a:endParaRPr lang="sv-SE" dirty="0"/>
          </a:p>
          <a:p>
            <a:r>
              <a:rPr lang="sv-SE" dirty="0"/>
              <a:t>https://www.naturvardsverket.se/Sa-mar-miljon/Statistik-A-O/Vaxthusgaser-territoriella-utslapp-och-upptag/ </a:t>
            </a:r>
            <a:endParaRPr lang="sv-SE" sz="1300" dirty="0"/>
          </a:p>
          <a:p>
            <a:r>
              <a:rPr lang="sv-SE" sz="1300" dirty="0"/>
              <a:t>”Räcker skogen till?” (Skog &amp; Framtid Nr 1 2018) </a:t>
            </a:r>
            <a:r>
              <a:rPr lang="sv-SE" sz="1300" u="sng" dirty="0">
                <a:hlinkClick r:id="rId3"/>
              </a:rPr>
              <a:t>https://www.slu.se/globalassets/ew/org/centrb/f-for/pdf/skog-och-framtid-1-2018.pdf</a:t>
            </a:r>
            <a:r>
              <a:rPr lang="sv-SE" sz="1300" dirty="0"/>
              <a:t> </a:t>
            </a:r>
          </a:p>
          <a:p>
            <a:r>
              <a:rPr lang="sv-SE" sz="1300" dirty="0"/>
              <a:t>”Skogen räcker inte – hur ska vi prioritera?” </a:t>
            </a:r>
            <a:r>
              <a:rPr lang="sv-SE" sz="1300" u="sng" dirty="0">
                <a:hlinkClick r:id="rId4"/>
              </a:rPr>
              <a:t>https://www.slu.se/ew-nyheter/2020/6/skogen-racker-inte---hur-ska-vi-prioritera/</a:t>
            </a:r>
            <a:r>
              <a:rPr lang="sv-SE" sz="1300" dirty="0"/>
              <a:t> </a:t>
            </a:r>
          </a:p>
          <a:p>
            <a:r>
              <a:rPr lang="sv-SE" sz="1300" dirty="0"/>
              <a:t>”Skogen – räcker den?” </a:t>
            </a:r>
            <a:r>
              <a:rPr lang="sv-SE" sz="1300" u="sng" dirty="0">
                <a:hlinkClick r:id="rId5"/>
              </a:rPr>
              <a:t>https://youtu.be/kPt-nCuuaGw</a:t>
            </a:r>
            <a:r>
              <a:rPr lang="sv-SE" sz="1300" dirty="0"/>
              <a:t> </a:t>
            </a:r>
          </a:p>
          <a:p>
            <a:endParaRPr lang="sv-SE" sz="1300" dirty="0"/>
          </a:p>
          <a:p>
            <a:endParaRPr lang="sv-SE" dirty="0"/>
          </a:p>
          <a:p>
            <a:endParaRPr lang="sv-SE" dirty="0"/>
          </a:p>
        </p:txBody>
      </p:sp>
      <p:sp>
        <p:nvSpPr>
          <p:cNvPr id="4" name="Platshållare för bildnummer 3"/>
          <p:cNvSpPr>
            <a:spLocks noGrp="1"/>
          </p:cNvSpPr>
          <p:nvPr>
            <p:ph type="sldNum" sz="quarter" idx="5"/>
          </p:nvPr>
        </p:nvSpPr>
        <p:spPr/>
        <p:txBody>
          <a:bodyPr/>
          <a:lstStyle/>
          <a:p>
            <a:fld id="{7AA41B9D-407C-4140-BC39-5FD13996225E}" type="slidenum">
              <a:rPr lang="en-US" smtClean="0"/>
              <a:t>19</a:t>
            </a:fld>
            <a:endParaRPr lang="en-US"/>
          </a:p>
        </p:txBody>
      </p:sp>
    </p:spTree>
    <p:extLst>
      <p:ext uri="{BB962C8B-B14F-4D97-AF65-F5344CB8AC3E}">
        <p14:creationId xmlns:p14="http://schemas.microsoft.com/office/powerpoint/2010/main" val="25174774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När det kommer till skogen så är det totala upptaget av koldioxid i skogen är dubbelt så stort som Sveriges totala (territoriella) utsläpp. Men eftersom en del av träden också avverkas varje år, samt en del av dem också dör av naturliga orsaker, så blir nettot av skogens inbindning av koldioxid i slutändan ca hälften så stort som våra utsläpp. Skulle vi alltså avverka mindre, så skulle vi snabbt kunna bli klimatneutrala. Men då skulle vi heller inte kunna producera olika typer av träprodukter, byggnadsmaterial och biobränslen från skogen, och många av dessa produkter är tänkta att hjälpa oss att bli fossilfria. Man kan alltså se det som en avvägning mellan klimatneutralitet och fossilfrihet. </a:t>
            </a:r>
          </a:p>
          <a:p>
            <a:endParaRPr lang="sv-SE" dirty="0"/>
          </a:p>
          <a:p>
            <a:r>
              <a:rPr lang="sv-SE" dirty="0"/>
              <a:t>Eftersom det tar ett tag för döda träd och avverkade produkter att brytas ner kontra konsumeras/förbrukas, så dröjer utsläppen från dessa. Det kan i vissa fall ta väldigt långt tid, tex om man bygger hus i trä. I det fallet så frigörs inte koldioxiden förrän huset rivs och byggmaterialet bränns upp. När antalet nya träbyggnader är större än antalet som rivs, så blir det därför också ett nettoupptag av koldioxid i skogsprodukter. Det kan vara ganska förvirrande, men kontentan är att så fort vi lyckas hålla koldioxiden borta från atmosfären, så räknas det som ett upptag. Sveriges nettoupptag av koldioxid är därför större än de 30 miljoner ton CO2-ekv vi ser i tabellen.</a:t>
            </a:r>
          </a:p>
          <a:p>
            <a:endParaRPr lang="sv-SE" dirty="0"/>
          </a:p>
          <a:p>
            <a:r>
              <a:rPr lang="sv-SE" dirty="0"/>
              <a:t>(Värdena i figuren är ett medelvärde för åren 2005-2015. De representerar därför skogens genomsnittliga årliga upptag och utsläpp av koldioxid.)</a:t>
            </a:r>
          </a:p>
          <a:p>
            <a:endParaRPr lang="sv-SE" dirty="0"/>
          </a:p>
          <a:p>
            <a:r>
              <a:rPr lang="sv-SE" dirty="0"/>
              <a:t>https://www.naturvardsverket.se/Sa-mar-miljon/Statistik-A-O/Vaxthusgaser-utslapp-och-upptag-fran-markanvandning/? </a:t>
            </a:r>
          </a:p>
          <a:p>
            <a:r>
              <a:rPr lang="sv-SE" dirty="0"/>
              <a:t>http://www.naturvardsverket.se/Sa-mar-miljon/Statistik-A-O/Skog-tillvaxt-och-avverkningar/ </a:t>
            </a:r>
          </a:p>
          <a:p>
            <a:r>
              <a:rPr lang="sv-SE" sz="1300" dirty="0"/>
              <a:t>”Räcker skogen till?” (Skog &amp; Framtid Nr 1 2018) </a:t>
            </a:r>
            <a:r>
              <a:rPr lang="sv-SE" sz="1300" u="sng" dirty="0">
                <a:hlinkClick r:id="rId3"/>
              </a:rPr>
              <a:t>https://www.slu.se/globalassets/ew/org/centrb/f-for/pdf/skog-och-framtid-1-2018.pdf</a:t>
            </a:r>
            <a:r>
              <a:rPr lang="sv-SE" sz="1300" dirty="0"/>
              <a:t> </a:t>
            </a:r>
          </a:p>
          <a:p>
            <a:r>
              <a:rPr lang="sv-SE" sz="1300" dirty="0"/>
              <a:t>”Skogen räcker inte – hur ska vi prioritera?” </a:t>
            </a:r>
            <a:r>
              <a:rPr lang="sv-SE" sz="1300" u="sng" dirty="0">
                <a:hlinkClick r:id="rId4"/>
              </a:rPr>
              <a:t>https://www.slu.se/ew-nyheter/2020/6/skogen-racker-inte---hur-ska-vi-prioritera/</a:t>
            </a:r>
            <a:r>
              <a:rPr lang="sv-SE" sz="1300" dirty="0"/>
              <a:t> </a:t>
            </a:r>
          </a:p>
          <a:p>
            <a:r>
              <a:rPr lang="sv-SE" sz="1300" dirty="0"/>
              <a:t>”Skogen – räcker den?” </a:t>
            </a:r>
            <a:r>
              <a:rPr lang="sv-SE" sz="1300" u="sng" dirty="0">
                <a:hlinkClick r:id="rId5"/>
              </a:rPr>
              <a:t>https://youtu.be/kPt-nCuuaGw</a:t>
            </a:r>
            <a:r>
              <a:rPr lang="sv-SE" sz="1300" dirty="0"/>
              <a:t> </a:t>
            </a:r>
          </a:p>
          <a:p>
            <a:endParaRPr lang="sv-SE" dirty="0"/>
          </a:p>
        </p:txBody>
      </p:sp>
      <p:sp>
        <p:nvSpPr>
          <p:cNvPr id="4" name="Platshållare för bildnummer 3"/>
          <p:cNvSpPr>
            <a:spLocks noGrp="1"/>
          </p:cNvSpPr>
          <p:nvPr>
            <p:ph type="sldNum" sz="quarter" idx="5"/>
          </p:nvPr>
        </p:nvSpPr>
        <p:spPr/>
        <p:txBody>
          <a:bodyPr/>
          <a:lstStyle/>
          <a:p>
            <a:fld id="{7AA41B9D-407C-4140-BC39-5FD13996225E}" type="slidenum">
              <a:rPr lang="en-US" smtClean="0"/>
              <a:t>20</a:t>
            </a:fld>
            <a:endParaRPr lang="en-US"/>
          </a:p>
        </p:txBody>
      </p:sp>
    </p:spTree>
    <p:extLst>
      <p:ext uri="{BB962C8B-B14F-4D97-AF65-F5344CB8AC3E}">
        <p14:creationId xmlns:p14="http://schemas.microsoft.com/office/powerpoint/2010/main" val="8491209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solidFill>
                  <a:schemeClr val="tx1"/>
                </a:solidFill>
              </a:rPr>
              <a:t>Så om vi nu ska fortsätta avverka delar av skogen, vilka produkter är det som det är mest klimatsmart att använda skogen till? Är det till att ersätta flygbränsle med förnyelsebart, bygga höghus i trä, eller producera närodlade kläder? </a:t>
            </a:r>
          </a:p>
          <a:p>
            <a:endParaRPr lang="sv-SE" dirty="0">
              <a:solidFill>
                <a:schemeClr val="tx1"/>
              </a:solidFill>
            </a:endParaRPr>
          </a:p>
          <a:p>
            <a:r>
              <a:rPr lang="sv-SE" dirty="0">
                <a:solidFill>
                  <a:schemeClr val="tx1"/>
                </a:solidFill>
              </a:rPr>
              <a:t>För att bedöma hur klimatsmart något är kan man bland annat ta hänsyn till produkternas livslängd, transportavstånd från producent till konsument, samt alternativprodukternas klimatpåverkan. </a:t>
            </a:r>
          </a:p>
          <a:p>
            <a:endParaRPr lang="sv-SE" dirty="0">
              <a:solidFill>
                <a:schemeClr val="tx1"/>
              </a:solidFill>
            </a:endParaRPr>
          </a:p>
          <a:p>
            <a:r>
              <a:rPr lang="sv-SE" dirty="0">
                <a:solidFill>
                  <a:schemeClr val="tx1"/>
                </a:solidFill>
              </a:rPr>
              <a:t>Alla dessa produkter har olika livslängd. Papper, biodiesel eller flygbränsle har oftast kort livslängd. Tiden från att de produceras till att de konsumeras och förbrukas är alltså kort, så den koldioxid som är bunden i dessa produkter återgår snabbt till atmosfären. Trähus har istället ofta en lång livslängd, vilket innebär att det tar lång tid innan koldioxiden återigen frigörs till atmosfären, så produkterna i sig bromsar klimatförändringarna fram tills den dag de förbrukas.  </a:t>
            </a:r>
          </a:p>
          <a:p>
            <a:endParaRPr lang="sv-SE" dirty="0">
              <a:solidFill>
                <a:schemeClr val="tx1"/>
              </a:solidFill>
            </a:endParaRPr>
          </a:p>
          <a:p>
            <a:r>
              <a:rPr lang="sv-SE" dirty="0">
                <a:solidFill>
                  <a:schemeClr val="tx1"/>
                </a:solidFill>
              </a:rPr>
              <a:t>Vad gäller transporter så kan textiler av trä, såsom viskos, </a:t>
            </a:r>
            <a:r>
              <a:rPr lang="sv-SE" dirty="0" err="1">
                <a:solidFill>
                  <a:schemeClr val="tx1"/>
                </a:solidFill>
              </a:rPr>
              <a:t>lyocell</a:t>
            </a:r>
            <a:r>
              <a:rPr lang="sv-SE" dirty="0">
                <a:solidFill>
                  <a:schemeClr val="tx1"/>
                </a:solidFill>
              </a:rPr>
              <a:t> och modal, produceras av trä från Sverige, medan bomull transporteras från andra sidan världen. Polyester och andra oljebaserade textiler är i sin tur fossila. Ett annat alternativ är såklart att producera kläder av ull eller hampa, som även det kan produceras i Sverige. Frågan om vad som är mest klimatsmart vad gäller kläder är ganska komplex, särskilt när man tar hänsyn till hur mycket kemikalier som används i tillverkningen osv. </a:t>
            </a:r>
          </a:p>
          <a:p>
            <a:endParaRPr lang="sv-SE" dirty="0">
              <a:solidFill>
                <a:schemeClr val="tx1"/>
              </a:solidFill>
            </a:endParaRPr>
          </a:p>
          <a:p>
            <a:r>
              <a:rPr lang="sv-SE" dirty="0">
                <a:solidFill>
                  <a:schemeClr val="tx1"/>
                </a:solidFill>
              </a:rPr>
              <a:t>Gällande alternativprodukter, så finns det få alternativ för flyget att ta till. Idag kan man flyga antingen på fossilt flygbränsle, eller på flygbränsle med inblandning av biobaserade bränslen, som till exempel produceras från skog. I det fallet är det ur ett klimatperspektiv att föredra att använda förnyelsebart bränsle, men hur ska då skogen räcka till? Skogen används nämligen redan idag för att producera byggnader, hygienprodukter och förpackningsmaterial, så ska skogen också räcka till flygbränsle, så behöver vi prioritera om hur vi konsumerar. Detsamma gäller fordonsbränsle och andra fossila energikällor, så denna fråga är högst aktuell bland både politiker och forskare idag. Frågan är alltså, vad är det mest klimatsmart att använda skogen till? </a:t>
            </a:r>
          </a:p>
          <a:p>
            <a:endParaRPr lang="sv-SE" dirty="0">
              <a:solidFill>
                <a:schemeClr val="tx1"/>
              </a:solidFill>
            </a:endParaRPr>
          </a:p>
          <a:p>
            <a:pPr defTabSz="990752">
              <a:defRPr/>
            </a:pPr>
            <a:r>
              <a:rPr lang="sv-SE" dirty="0">
                <a:solidFill>
                  <a:schemeClr val="tx1"/>
                </a:solidFill>
              </a:rPr>
              <a:t>Mer info om olika textiler: https://www.sverigeskonsumenter.se/vad-du-kan-gora/konsumera-hallbart/schysstare-klader/hallbara-materialskolan/?fbclid=IwAR3U4j5EsD9WDqguKTiRTAbsBTQ3MT_i_W00jIt5JZGTIBmgbeOIMnIpeJ0 </a:t>
            </a:r>
          </a:p>
          <a:p>
            <a:r>
              <a:rPr lang="sv-SE" sz="1200" dirty="0"/>
              <a:t>”Räcker skogen till?” (Skog &amp; Framtid Nr 1 2018) </a:t>
            </a:r>
            <a:r>
              <a:rPr lang="sv-SE" sz="1200" u="sng" dirty="0">
                <a:hlinkClick r:id="rId3"/>
              </a:rPr>
              <a:t>https://www.slu.se/globalassets/ew/org/centrb/f-for/pdf/skog-och-framtid-1-2018.pdf</a:t>
            </a:r>
            <a:r>
              <a:rPr lang="sv-SE" sz="1200" dirty="0"/>
              <a:t> </a:t>
            </a:r>
          </a:p>
          <a:p>
            <a:r>
              <a:rPr lang="sv-SE" sz="1200" dirty="0"/>
              <a:t>”Skogen räcker inte – hur ska vi prioritera?” </a:t>
            </a:r>
            <a:r>
              <a:rPr lang="sv-SE" sz="1200" u="sng" dirty="0">
                <a:hlinkClick r:id="rId4"/>
              </a:rPr>
              <a:t>https://www.slu.se/ew-nyheter/2020/6/skogen-racker-inte---hur-ska-vi-prioritera/</a:t>
            </a:r>
            <a:r>
              <a:rPr lang="sv-SE" sz="1200" dirty="0"/>
              <a:t> </a:t>
            </a:r>
          </a:p>
          <a:p>
            <a:r>
              <a:rPr lang="sv-SE" sz="1200" dirty="0"/>
              <a:t>”Skogen – räcker den?” </a:t>
            </a:r>
            <a:r>
              <a:rPr lang="sv-SE" sz="1200" u="sng" dirty="0">
                <a:hlinkClick r:id="rId5"/>
              </a:rPr>
              <a:t>https://youtu.be/kPt-nCuuaGw</a:t>
            </a:r>
            <a:r>
              <a:rPr lang="sv-SE" sz="1200" dirty="0"/>
              <a:t> </a:t>
            </a:r>
          </a:p>
          <a:p>
            <a:endParaRPr lang="sv-SE" dirty="0">
              <a:solidFill>
                <a:schemeClr val="bg1"/>
              </a:solidFill>
            </a:endParaRPr>
          </a:p>
        </p:txBody>
      </p:sp>
      <p:sp>
        <p:nvSpPr>
          <p:cNvPr id="4" name="Platshållare för bildnummer 3"/>
          <p:cNvSpPr>
            <a:spLocks noGrp="1"/>
          </p:cNvSpPr>
          <p:nvPr>
            <p:ph type="sldNum" sz="quarter" idx="5"/>
          </p:nvPr>
        </p:nvSpPr>
        <p:spPr/>
        <p:txBody>
          <a:bodyPr/>
          <a:lstStyle/>
          <a:p>
            <a:fld id="{7AA41B9D-407C-4140-BC39-5FD13996225E}" type="slidenum">
              <a:rPr lang="en-US" smtClean="0"/>
              <a:t>21</a:t>
            </a:fld>
            <a:endParaRPr lang="en-US"/>
          </a:p>
        </p:txBody>
      </p:sp>
    </p:spTree>
    <p:extLst>
      <p:ext uri="{BB962C8B-B14F-4D97-AF65-F5344CB8AC3E}">
        <p14:creationId xmlns:p14="http://schemas.microsoft.com/office/powerpoint/2010/main" val="25435177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Förslag till övning: </a:t>
            </a:r>
          </a:p>
          <a:p>
            <a:r>
              <a:rPr lang="sv-SE" dirty="0"/>
              <a:t>Se bildtext. </a:t>
            </a:r>
          </a:p>
          <a:p>
            <a:endParaRPr lang="sv-SE" dirty="0"/>
          </a:p>
          <a:p>
            <a:r>
              <a:rPr lang="sv-SE" dirty="0"/>
              <a:t>Pedagogiskt syfte: Eleverna får öva på att leta information, samt att jämföra olika alternativ mot varandra (som ofta kanske inte är särskilt lätt att jämföra tex klimatnytta kontra miljöpåverkan). </a:t>
            </a:r>
          </a:p>
          <a:p>
            <a:endParaRPr lang="sv-SE" dirty="0"/>
          </a:p>
        </p:txBody>
      </p:sp>
      <p:sp>
        <p:nvSpPr>
          <p:cNvPr id="4" name="Platshållare för bildnummer 3"/>
          <p:cNvSpPr>
            <a:spLocks noGrp="1"/>
          </p:cNvSpPr>
          <p:nvPr>
            <p:ph type="sldNum" sz="quarter" idx="5"/>
          </p:nvPr>
        </p:nvSpPr>
        <p:spPr/>
        <p:txBody>
          <a:bodyPr/>
          <a:lstStyle/>
          <a:p>
            <a:fld id="{7AA41B9D-407C-4140-BC39-5FD13996225E}" type="slidenum">
              <a:rPr lang="en-US" smtClean="0"/>
              <a:t>22</a:t>
            </a:fld>
            <a:endParaRPr lang="en-US"/>
          </a:p>
        </p:txBody>
      </p:sp>
    </p:spTree>
    <p:extLst>
      <p:ext uri="{BB962C8B-B14F-4D97-AF65-F5344CB8AC3E}">
        <p14:creationId xmlns:p14="http://schemas.microsoft.com/office/powerpoint/2010/main" val="5638264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Ett exempel på genomskinligt trä, som kan ersätta dagens plast. Klippet är totalt 23 min, medan delen om genomskinligt träd är ca 3 min (mellan 18:45 och 21:50). </a:t>
            </a:r>
          </a:p>
          <a:p>
            <a:endParaRPr lang="sv-SE" dirty="0"/>
          </a:p>
          <a:p>
            <a:r>
              <a:rPr lang="sv-SE" b="1" dirty="0"/>
              <a:t>Fråga till eleverna</a:t>
            </a:r>
            <a:r>
              <a:rPr lang="sv-SE" dirty="0"/>
              <a:t>: Är detta klimatsmart? Vad tycker ni?</a:t>
            </a:r>
          </a:p>
          <a:p>
            <a:endParaRPr lang="sv-SE" dirty="0"/>
          </a:p>
          <a:p>
            <a:r>
              <a:rPr lang="sv-SE" dirty="0"/>
              <a:t>https://youtu.be/3CI812UKLVc</a:t>
            </a:r>
          </a:p>
          <a:p>
            <a:endParaRPr lang="sv-SE" dirty="0"/>
          </a:p>
        </p:txBody>
      </p:sp>
      <p:sp>
        <p:nvSpPr>
          <p:cNvPr id="4" name="Platshållare för bildnummer 3"/>
          <p:cNvSpPr>
            <a:spLocks noGrp="1"/>
          </p:cNvSpPr>
          <p:nvPr>
            <p:ph type="sldNum" sz="quarter" idx="5"/>
          </p:nvPr>
        </p:nvSpPr>
        <p:spPr/>
        <p:txBody>
          <a:bodyPr/>
          <a:lstStyle/>
          <a:p>
            <a:fld id="{7AA41B9D-407C-4140-BC39-5FD13996225E}" type="slidenum">
              <a:rPr lang="en-US" smtClean="0"/>
              <a:t>23</a:t>
            </a:fld>
            <a:endParaRPr lang="en-US"/>
          </a:p>
        </p:txBody>
      </p:sp>
    </p:spTree>
    <p:extLst>
      <p:ext uri="{BB962C8B-B14F-4D97-AF65-F5344CB8AC3E}">
        <p14:creationId xmlns:p14="http://schemas.microsoft.com/office/powerpoint/2010/main" val="15878112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Sammanfattning: </a:t>
            </a:r>
          </a:p>
          <a:p>
            <a:endParaRPr lang="sv-SE" dirty="0"/>
          </a:p>
          <a:p>
            <a:r>
              <a:rPr lang="sv-SE" dirty="0"/>
              <a:t>Läs bildtext. </a:t>
            </a:r>
          </a:p>
          <a:p>
            <a:endParaRPr lang="sv-SE" dirty="0"/>
          </a:p>
          <a:p>
            <a:r>
              <a:rPr lang="sv-SE" dirty="0"/>
              <a:t>Materialet är producerat av Isabella Hallberg Sramek, doktorand på SLU, på uppdrag av Hälsinglands museum år 2020. </a:t>
            </a:r>
          </a:p>
          <a:p>
            <a:endParaRPr lang="sv-SE" dirty="0"/>
          </a:p>
          <a:p>
            <a:endParaRPr lang="sv-SE" dirty="0"/>
          </a:p>
        </p:txBody>
      </p:sp>
      <p:sp>
        <p:nvSpPr>
          <p:cNvPr id="4" name="Platshållare för bildnummer 3"/>
          <p:cNvSpPr>
            <a:spLocks noGrp="1"/>
          </p:cNvSpPr>
          <p:nvPr>
            <p:ph type="sldNum" sz="quarter" idx="5"/>
          </p:nvPr>
        </p:nvSpPr>
        <p:spPr/>
        <p:txBody>
          <a:bodyPr/>
          <a:lstStyle/>
          <a:p>
            <a:fld id="{7AA41B9D-407C-4140-BC39-5FD13996225E}" type="slidenum">
              <a:rPr lang="en-US" smtClean="0"/>
              <a:t>24</a:t>
            </a:fld>
            <a:endParaRPr lang="en-US"/>
          </a:p>
        </p:txBody>
      </p:sp>
    </p:spTree>
    <p:extLst>
      <p:ext uri="{BB962C8B-B14F-4D97-AF65-F5344CB8AC3E}">
        <p14:creationId xmlns:p14="http://schemas.microsoft.com/office/powerpoint/2010/main" val="14168071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7AA41B9D-407C-4140-BC39-5FD13996225E}" type="slidenum">
              <a:rPr lang="en-US" smtClean="0"/>
              <a:t>25</a:t>
            </a:fld>
            <a:endParaRPr lang="en-US"/>
          </a:p>
        </p:txBody>
      </p:sp>
    </p:spTree>
    <p:extLst>
      <p:ext uri="{BB962C8B-B14F-4D97-AF65-F5344CB8AC3E}">
        <p14:creationId xmlns:p14="http://schemas.microsoft.com/office/powerpoint/2010/main" val="4056451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tartsidan">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09A38BAE-415F-48E3-BFF7-C08177B18CD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Rektangel 9">
            <a:extLst>
              <a:ext uri="{FF2B5EF4-FFF2-40B4-BE49-F238E27FC236}">
                <a16:creationId xmlns:a16="http://schemas.microsoft.com/office/drawing/2014/main" id="{600D1D80-F5E4-4596-8236-DC8D5A3EB490}"/>
              </a:ext>
            </a:extLst>
          </p:cNvPr>
          <p:cNvSpPr/>
          <p:nvPr userDrawn="1"/>
        </p:nvSpPr>
        <p:spPr>
          <a:xfrm>
            <a:off x="5600700" y="872292"/>
            <a:ext cx="966355" cy="9351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ektangel 1">
            <a:extLst>
              <a:ext uri="{FF2B5EF4-FFF2-40B4-BE49-F238E27FC236}">
                <a16:creationId xmlns:a16="http://schemas.microsoft.com/office/drawing/2014/main" id="{96234F76-746D-4B5C-A15E-02625704ED21}"/>
              </a:ext>
            </a:extLst>
          </p:cNvPr>
          <p:cNvSpPr/>
          <p:nvPr userDrawn="1"/>
        </p:nvSpPr>
        <p:spPr>
          <a:xfrm>
            <a:off x="-2264735" y="24063"/>
            <a:ext cx="2160000" cy="1269322"/>
          </a:xfrm>
          <a:prstGeom prst="rect">
            <a:avLst/>
          </a:prstGeom>
          <a:solidFill>
            <a:schemeClr val="bg1">
              <a:lumMod val="75000"/>
            </a:schemeClr>
          </a:solidFill>
        </p:spPr>
        <p:txBody>
          <a:bodyPr wrap="square">
            <a:spAutoFit/>
          </a:bodyPr>
          <a:lstStyle/>
          <a:p>
            <a:pPr marL="0" lvl="0" indent="0">
              <a:lnSpc>
                <a:spcPct val="107000"/>
              </a:lnSpc>
              <a:spcAft>
                <a:spcPts val="800"/>
              </a:spcAft>
              <a:buFont typeface="+mj-lt"/>
              <a:buNone/>
              <a:tabLst>
                <a:tab pos="712788" algn="l"/>
              </a:tabLst>
            </a:pPr>
            <a:r>
              <a:rPr lang="sv-SE" sz="1200" i="1" u="none">
                <a:effectLst/>
                <a:latin typeface="Calibri" panose="020F0502020204030204" pitchFamily="34" charset="0"/>
                <a:ea typeface="Calibri" panose="020F0502020204030204" pitchFamily="34" charset="0"/>
                <a:cs typeface="Times New Roman" panose="02020603050405020304" pitchFamily="18" charset="0"/>
              </a:rPr>
              <a:t>Startsidan </a:t>
            </a:r>
            <a:r>
              <a:rPr lang="sv-SE" sz="1200" i="0" u="none">
                <a:effectLst/>
                <a:latin typeface="Calibri" panose="020F0502020204030204" pitchFamily="34" charset="0"/>
                <a:ea typeface="Calibri" panose="020F0502020204030204" pitchFamily="34" charset="0"/>
                <a:cs typeface="Times New Roman" panose="02020603050405020304" pitchFamily="18" charset="0"/>
              </a:rPr>
              <a:t>är förvald och fast, kan också väljas som paussida, t.ex. under kaffepausen i ett föredrag. Du ser alla mallsidorna under ”Ny Bild/Layout”. </a:t>
            </a:r>
            <a:endParaRPr lang="sv-SE" sz="1200" i="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3" name="Group 4">
            <a:extLst>
              <a:ext uri="{FF2B5EF4-FFF2-40B4-BE49-F238E27FC236}">
                <a16:creationId xmlns:a16="http://schemas.microsoft.com/office/drawing/2014/main" id="{4686778B-A416-4079-AAA0-A3FE9CDCD68B}"/>
              </a:ext>
            </a:extLst>
          </p:cNvPr>
          <p:cNvGrpSpPr>
            <a:grpSpLocks noChangeAspect="1"/>
          </p:cNvGrpSpPr>
          <p:nvPr userDrawn="1"/>
        </p:nvGrpSpPr>
        <p:grpSpPr bwMode="auto">
          <a:xfrm>
            <a:off x="5672138" y="793750"/>
            <a:ext cx="849312" cy="854075"/>
            <a:chOff x="3573" y="500"/>
            <a:chExt cx="535" cy="538"/>
          </a:xfrm>
        </p:grpSpPr>
        <p:sp>
          <p:nvSpPr>
            <p:cNvPr id="4" name="AutoShape 3">
              <a:extLst>
                <a:ext uri="{FF2B5EF4-FFF2-40B4-BE49-F238E27FC236}">
                  <a16:creationId xmlns:a16="http://schemas.microsoft.com/office/drawing/2014/main" id="{368530C6-AB59-4438-8214-4D8CD19DC242}"/>
                </a:ext>
              </a:extLst>
            </p:cNvPr>
            <p:cNvSpPr>
              <a:spLocks noChangeAspect="1" noChangeArrowheads="1" noTextEdit="1"/>
            </p:cNvSpPr>
            <p:nvPr userDrawn="1"/>
          </p:nvSpPr>
          <p:spPr bwMode="auto">
            <a:xfrm>
              <a:off x="3573" y="500"/>
              <a:ext cx="535" cy="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5" name="Freeform 5">
              <a:extLst>
                <a:ext uri="{FF2B5EF4-FFF2-40B4-BE49-F238E27FC236}">
                  <a16:creationId xmlns:a16="http://schemas.microsoft.com/office/drawing/2014/main" id="{30C9CB61-8DFA-4370-8AA1-B5A54FA0EAB1}"/>
                </a:ext>
              </a:extLst>
            </p:cNvPr>
            <p:cNvSpPr>
              <a:spLocks/>
            </p:cNvSpPr>
            <p:nvPr userDrawn="1"/>
          </p:nvSpPr>
          <p:spPr bwMode="auto">
            <a:xfrm>
              <a:off x="3851" y="500"/>
              <a:ext cx="257" cy="345"/>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rgbClr val="690A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6" name="Freeform 6">
              <a:extLst>
                <a:ext uri="{FF2B5EF4-FFF2-40B4-BE49-F238E27FC236}">
                  <a16:creationId xmlns:a16="http://schemas.microsoft.com/office/drawing/2014/main" id="{4EC247F9-0193-4FBB-B6E1-2998D290037F}"/>
                </a:ext>
              </a:extLst>
            </p:cNvPr>
            <p:cNvSpPr>
              <a:spLocks/>
            </p:cNvSpPr>
            <p:nvPr userDrawn="1"/>
          </p:nvSpPr>
          <p:spPr bwMode="auto">
            <a:xfrm>
              <a:off x="3573" y="500"/>
              <a:ext cx="257" cy="345"/>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rgbClr val="0061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7" name="Freeform 7">
              <a:extLst>
                <a:ext uri="{FF2B5EF4-FFF2-40B4-BE49-F238E27FC236}">
                  <a16:creationId xmlns:a16="http://schemas.microsoft.com/office/drawing/2014/main" id="{149ACFD5-ED1E-4A53-836D-628626254AC4}"/>
                </a:ext>
              </a:extLst>
            </p:cNvPr>
            <p:cNvSpPr>
              <a:spLocks/>
            </p:cNvSpPr>
            <p:nvPr userDrawn="1"/>
          </p:nvSpPr>
          <p:spPr bwMode="auto">
            <a:xfrm>
              <a:off x="3631" y="890"/>
              <a:ext cx="101" cy="148"/>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rgbClr val="0061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11" name="Freeform 8">
              <a:extLst>
                <a:ext uri="{FF2B5EF4-FFF2-40B4-BE49-F238E27FC236}">
                  <a16:creationId xmlns:a16="http://schemas.microsoft.com/office/drawing/2014/main" id="{957B3C7F-15F6-431B-B3DC-BEA9381FCEA5}"/>
                </a:ext>
              </a:extLst>
            </p:cNvPr>
            <p:cNvSpPr>
              <a:spLocks/>
            </p:cNvSpPr>
            <p:nvPr userDrawn="1"/>
          </p:nvSpPr>
          <p:spPr bwMode="auto">
            <a:xfrm>
              <a:off x="3775" y="892"/>
              <a:ext cx="110" cy="144"/>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rgbClr val="0061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12" name="Freeform 9">
              <a:extLst>
                <a:ext uri="{FF2B5EF4-FFF2-40B4-BE49-F238E27FC236}">
                  <a16:creationId xmlns:a16="http://schemas.microsoft.com/office/drawing/2014/main" id="{B9BBD18A-E976-46C7-8578-32BC5CFFAC32}"/>
                </a:ext>
              </a:extLst>
            </p:cNvPr>
            <p:cNvSpPr>
              <a:spLocks/>
            </p:cNvSpPr>
            <p:nvPr userDrawn="1"/>
          </p:nvSpPr>
          <p:spPr bwMode="auto">
            <a:xfrm>
              <a:off x="3908" y="892"/>
              <a:ext cx="140" cy="146"/>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rgbClr val="0061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grpSp>
    </p:spTree>
    <p:extLst>
      <p:ext uri="{BB962C8B-B14F-4D97-AF65-F5344CB8AC3E}">
        <p14:creationId xmlns:p14="http://schemas.microsoft.com/office/powerpoint/2010/main" val="600592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el- och kapitelsida – klorofyll">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E8C5A01F-3658-46AC-A1DE-8445AEAB0AA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765459" y="3148601"/>
            <a:ext cx="9144000" cy="2387600"/>
          </a:xfrm>
        </p:spPr>
        <p:txBody>
          <a:bodyPr anchor="b"/>
          <a:lstStyle>
            <a:lvl1pPr algn="l">
              <a:lnSpc>
                <a:spcPts val="5600"/>
              </a:lnSpc>
              <a:defRPr sz="4600">
                <a:solidFill>
                  <a:schemeClr val="bg1"/>
                </a:solidFill>
              </a:defRPr>
            </a:lvl1pPr>
          </a:lstStyle>
          <a:p>
            <a:r>
              <a:rPr lang="sv-SE"/>
              <a:t>Titel- och kapitelsida</a:t>
            </a:r>
          </a:p>
        </p:txBody>
      </p:sp>
      <p:sp>
        <p:nvSpPr>
          <p:cNvPr id="3"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765459" y="5725391"/>
            <a:ext cx="9144000" cy="581891"/>
          </a:xfrm>
        </p:spPr>
        <p:txBody>
          <a:bodyPr/>
          <a:lstStyle>
            <a:lvl1pPr marL="0" indent="0" algn="l">
              <a:lnSpc>
                <a:spcPct val="100000"/>
              </a:lnSpc>
              <a:spcBef>
                <a:spcPts val="0"/>
              </a:spcBef>
              <a:buNone/>
              <a:defRPr sz="15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Namn, organisation</a:t>
            </a:r>
          </a:p>
        </p:txBody>
      </p:sp>
      <p:grpSp>
        <p:nvGrpSpPr>
          <p:cNvPr id="16" name="Grupp 15">
            <a:extLst>
              <a:ext uri="{FF2B5EF4-FFF2-40B4-BE49-F238E27FC236}">
                <a16:creationId xmlns:a16="http://schemas.microsoft.com/office/drawing/2014/main" id="{94A9C963-ED04-41BD-8D28-415BB3BACE33}"/>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grpSp>
      <p:sp>
        <p:nvSpPr>
          <p:cNvPr id="17" name="Rektangel 16">
            <a:extLst>
              <a:ext uri="{FF2B5EF4-FFF2-40B4-BE49-F238E27FC236}">
                <a16:creationId xmlns:a16="http://schemas.microsoft.com/office/drawing/2014/main" id="{CF59F3B0-1A21-4D08-96F8-33B3411C5648}"/>
              </a:ext>
            </a:extLst>
          </p:cNvPr>
          <p:cNvSpPr/>
          <p:nvPr userDrawn="1"/>
        </p:nvSpPr>
        <p:spPr>
          <a:xfrm>
            <a:off x="-2129051" y="24063"/>
            <a:ext cx="2044827" cy="1664558"/>
          </a:xfrm>
          <a:prstGeom prst="rect">
            <a:avLst/>
          </a:prstGeom>
          <a:solidFill>
            <a:schemeClr val="bg1">
              <a:lumMod val="75000"/>
            </a:schemeClr>
          </a:solidFill>
        </p:spPr>
        <p:txBody>
          <a:bodyPr wrap="square">
            <a:spAutoFit/>
          </a:bodyPr>
          <a:lstStyle/>
          <a:p>
            <a:pPr marL="0" lvl="0" indent="0">
              <a:lnSpc>
                <a:spcPct val="107000"/>
              </a:lnSpc>
              <a:spcAft>
                <a:spcPts val="800"/>
              </a:spcAft>
              <a:buFont typeface="+mj-lt"/>
              <a:buNone/>
            </a:pPr>
            <a:r>
              <a:rPr lang="sv-SE" sz="1200" b="0" i="1" u="none">
                <a:effectLst/>
                <a:latin typeface="Calibri" panose="020F0502020204030204" pitchFamily="34" charset="0"/>
                <a:ea typeface="Calibri" panose="020F0502020204030204" pitchFamily="34" charset="0"/>
                <a:cs typeface="Times New Roman" panose="02020603050405020304" pitchFamily="18" charset="0"/>
              </a:rPr>
              <a:t>Titel- och kapitelsida</a:t>
            </a:r>
            <a:r>
              <a:rPr lang="sv-SE" sz="1200" b="0" i="0" u="none">
                <a:effectLst/>
                <a:latin typeface="Calibri" panose="020F0502020204030204" pitchFamily="34" charset="0"/>
                <a:ea typeface="Calibri" panose="020F0502020204030204" pitchFamily="34" charset="0"/>
                <a:cs typeface="Times New Roman" panose="02020603050405020304" pitchFamily="18" charset="0"/>
              </a:rPr>
              <a:t>, fem färger: här skriver du in föredragets titel, ditt namn och tillhörighet. Mallsidan kan också användas som kapitelsida, där du skriver in avsnittets namn eller mötespunkt i rubrikfältet. </a:t>
            </a:r>
          </a:p>
        </p:txBody>
      </p:sp>
    </p:spTree>
    <p:extLst>
      <p:ext uri="{BB962C8B-B14F-4D97-AF65-F5344CB8AC3E}">
        <p14:creationId xmlns:p14="http://schemas.microsoft.com/office/powerpoint/2010/main" val="1183452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el- och kapitelsida – äpple">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E8C5A01F-3658-46AC-A1DE-8445AEAB0AA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765459" y="3148601"/>
            <a:ext cx="9144000" cy="2387600"/>
          </a:xfrm>
        </p:spPr>
        <p:txBody>
          <a:bodyPr anchor="b"/>
          <a:lstStyle>
            <a:lvl1pPr algn="l">
              <a:lnSpc>
                <a:spcPts val="5600"/>
              </a:lnSpc>
              <a:defRPr sz="4600">
                <a:solidFill>
                  <a:schemeClr val="tx1"/>
                </a:solidFill>
              </a:defRPr>
            </a:lvl1pPr>
          </a:lstStyle>
          <a:p>
            <a:r>
              <a:rPr lang="sv-SE"/>
              <a:t>Titel- och kapitelsida</a:t>
            </a:r>
          </a:p>
        </p:txBody>
      </p:sp>
      <p:sp>
        <p:nvSpPr>
          <p:cNvPr id="3"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765459" y="5725391"/>
            <a:ext cx="9144000" cy="581891"/>
          </a:xfrm>
        </p:spPr>
        <p:txBody>
          <a:bodyPr/>
          <a:lstStyle>
            <a:lvl1pPr marL="0" indent="0" algn="l">
              <a:lnSpc>
                <a:spcPct val="100000"/>
              </a:lnSpc>
              <a:spcBef>
                <a:spcPts val="0"/>
              </a:spcBef>
              <a:buNone/>
              <a:defRPr sz="15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Namn, organisation</a:t>
            </a:r>
          </a:p>
        </p:txBody>
      </p:sp>
      <p:grpSp>
        <p:nvGrpSpPr>
          <p:cNvPr id="16" name="Grupp 15">
            <a:extLst>
              <a:ext uri="{FF2B5EF4-FFF2-40B4-BE49-F238E27FC236}">
                <a16:creationId xmlns:a16="http://schemas.microsoft.com/office/drawing/2014/main" id="{94A9C963-ED04-41BD-8D28-415BB3BACE33}"/>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grpSp>
      <p:sp>
        <p:nvSpPr>
          <p:cNvPr id="17" name="Rektangel 16">
            <a:extLst>
              <a:ext uri="{FF2B5EF4-FFF2-40B4-BE49-F238E27FC236}">
                <a16:creationId xmlns:a16="http://schemas.microsoft.com/office/drawing/2014/main" id="{A869A8FD-7819-4E27-8383-8602F42D8C67}"/>
              </a:ext>
            </a:extLst>
          </p:cNvPr>
          <p:cNvSpPr/>
          <p:nvPr userDrawn="1"/>
        </p:nvSpPr>
        <p:spPr>
          <a:xfrm>
            <a:off x="-2129051" y="24063"/>
            <a:ext cx="2044827" cy="1664558"/>
          </a:xfrm>
          <a:prstGeom prst="rect">
            <a:avLst/>
          </a:prstGeom>
          <a:solidFill>
            <a:schemeClr val="bg1">
              <a:lumMod val="75000"/>
            </a:schemeClr>
          </a:solidFill>
        </p:spPr>
        <p:txBody>
          <a:bodyPr wrap="square">
            <a:spAutoFit/>
          </a:bodyPr>
          <a:lstStyle/>
          <a:p>
            <a:pPr marL="0" lvl="0" indent="0">
              <a:lnSpc>
                <a:spcPct val="107000"/>
              </a:lnSpc>
              <a:spcAft>
                <a:spcPts val="800"/>
              </a:spcAft>
              <a:buFont typeface="+mj-lt"/>
              <a:buNone/>
            </a:pPr>
            <a:r>
              <a:rPr lang="sv-SE" sz="1200" b="0" i="1" u="none">
                <a:effectLst/>
                <a:latin typeface="Calibri" panose="020F0502020204030204" pitchFamily="34" charset="0"/>
                <a:ea typeface="Calibri" panose="020F0502020204030204" pitchFamily="34" charset="0"/>
                <a:cs typeface="Times New Roman" panose="02020603050405020304" pitchFamily="18" charset="0"/>
              </a:rPr>
              <a:t>Titel- och kapitelsida</a:t>
            </a:r>
            <a:r>
              <a:rPr lang="sv-SE" sz="1200" b="0" i="0" u="none">
                <a:effectLst/>
                <a:latin typeface="Calibri" panose="020F0502020204030204" pitchFamily="34" charset="0"/>
                <a:ea typeface="Calibri" panose="020F0502020204030204" pitchFamily="34" charset="0"/>
                <a:cs typeface="Times New Roman" panose="02020603050405020304" pitchFamily="18" charset="0"/>
              </a:rPr>
              <a:t>, fem färger: här skriver du in föredragets titel, ditt namn och tillhörighet. Mallsidan kan också användas som kapitelsida, där du skriver in avsnittets namn eller mötespunkt i rubrikfältet. </a:t>
            </a:r>
          </a:p>
        </p:txBody>
      </p:sp>
    </p:spTree>
    <p:extLst>
      <p:ext uri="{BB962C8B-B14F-4D97-AF65-F5344CB8AC3E}">
        <p14:creationId xmlns:p14="http://schemas.microsoft.com/office/powerpoint/2010/main" val="20808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el- och kapitelsida – plommon">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E8C5A01F-3658-46AC-A1DE-8445AEAB0AA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765459" y="3148601"/>
            <a:ext cx="9144000" cy="2387600"/>
          </a:xfrm>
        </p:spPr>
        <p:txBody>
          <a:bodyPr anchor="b"/>
          <a:lstStyle>
            <a:lvl1pPr algn="l">
              <a:lnSpc>
                <a:spcPts val="5600"/>
              </a:lnSpc>
              <a:defRPr sz="4600">
                <a:solidFill>
                  <a:schemeClr val="bg1"/>
                </a:solidFill>
              </a:defRPr>
            </a:lvl1pPr>
          </a:lstStyle>
          <a:p>
            <a:r>
              <a:rPr lang="sv-SE"/>
              <a:t>Titel- och kapitelsida</a:t>
            </a:r>
          </a:p>
        </p:txBody>
      </p:sp>
      <p:sp>
        <p:nvSpPr>
          <p:cNvPr id="3"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765459" y="5725391"/>
            <a:ext cx="9144000" cy="581891"/>
          </a:xfrm>
        </p:spPr>
        <p:txBody>
          <a:bodyPr/>
          <a:lstStyle>
            <a:lvl1pPr marL="0" indent="0" algn="l">
              <a:lnSpc>
                <a:spcPct val="100000"/>
              </a:lnSpc>
              <a:spcBef>
                <a:spcPts val="0"/>
              </a:spcBef>
              <a:buNone/>
              <a:defRPr sz="15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Namn, organisation</a:t>
            </a:r>
          </a:p>
        </p:txBody>
      </p:sp>
      <p:grpSp>
        <p:nvGrpSpPr>
          <p:cNvPr id="16" name="Grupp 15">
            <a:extLst>
              <a:ext uri="{FF2B5EF4-FFF2-40B4-BE49-F238E27FC236}">
                <a16:creationId xmlns:a16="http://schemas.microsoft.com/office/drawing/2014/main" id="{94A9C963-ED04-41BD-8D28-415BB3BACE33}"/>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grpSp>
      <p:sp>
        <p:nvSpPr>
          <p:cNvPr id="17" name="Rektangel 16">
            <a:extLst>
              <a:ext uri="{FF2B5EF4-FFF2-40B4-BE49-F238E27FC236}">
                <a16:creationId xmlns:a16="http://schemas.microsoft.com/office/drawing/2014/main" id="{55B6A2C6-5A5E-4C59-9FF4-96A68ADB3B71}"/>
              </a:ext>
            </a:extLst>
          </p:cNvPr>
          <p:cNvSpPr/>
          <p:nvPr userDrawn="1"/>
        </p:nvSpPr>
        <p:spPr>
          <a:xfrm>
            <a:off x="-2129051" y="24063"/>
            <a:ext cx="2044827" cy="1664558"/>
          </a:xfrm>
          <a:prstGeom prst="rect">
            <a:avLst/>
          </a:prstGeom>
          <a:solidFill>
            <a:schemeClr val="bg1">
              <a:lumMod val="75000"/>
            </a:schemeClr>
          </a:solidFill>
        </p:spPr>
        <p:txBody>
          <a:bodyPr wrap="square">
            <a:spAutoFit/>
          </a:bodyPr>
          <a:lstStyle/>
          <a:p>
            <a:pPr marL="0" lvl="0" indent="0">
              <a:lnSpc>
                <a:spcPct val="107000"/>
              </a:lnSpc>
              <a:spcAft>
                <a:spcPts val="800"/>
              </a:spcAft>
              <a:buFont typeface="+mj-lt"/>
              <a:buNone/>
            </a:pPr>
            <a:r>
              <a:rPr lang="sv-SE" sz="1200" b="0" i="1" u="none">
                <a:effectLst/>
                <a:latin typeface="Calibri" panose="020F0502020204030204" pitchFamily="34" charset="0"/>
                <a:ea typeface="Calibri" panose="020F0502020204030204" pitchFamily="34" charset="0"/>
                <a:cs typeface="Times New Roman" panose="02020603050405020304" pitchFamily="18" charset="0"/>
              </a:rPr>
              <a:t>Titel- och kapitelsida</a:t>
            </a:r>
            <a:r>
              <a:rPr lang="sv-SE" sz="1200" b="0" i="0" u="none">
                <a:effectLst/>
                <a:latin typeface="Calibri" panose="020F0502020204030204" pitchFamily="34" charset="0"/>
                <a:ea typeface="Calibri" panose="020F0502020204030204" pitchFamily="34" charset="0"/>
                <a:cs typeface="Times New Roman" panose="02020603050405020304" pitchFamily="18" charset="0"/>
              </a:rPr>
              <a:t>, fem färger: här skriver du in föredragets titel, ditt namn och tillhörighet. Mallsidan kan också användas som kapitelsida, där du skriver in avsnittets namn eller mötespunkt i rubrikfältet. </a:t>
            </a:r>
          </a:p>
        </p:txBody>
      </p:sp>
    </p:spTree>
    <p:extLst>
      <p:ext uri="{BB962C8B-B14F-4D97-AF65-F5344CB8AC3E}">
        <p14:creationId xmlns:p14="http://schemas.microsoft.com/office/powerpoint/2010/main" val="2009555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Titel- och kapitelsida – havsvik">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E8C5A01F-3658-46AC-A1DE-8445AEAB0AA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765459" y="3148601"/>
            <a:ext cx="9144000" cy="2387600"/>
          </a:xfrm>
        </p:spPr>
        <p:txBody>
          <a:bodyPr anchor="b"/>
          <a:lstStyle>
            <a:lvl1pPr algn="l">
              <a:lnSpc>
                <a:spcPts val="5600"/>
              </a:lnSpc>
              <a:defRPr sz="4600">
                <a:solidFill>
                  <a:schemeClr val="bg1"/>
                </a:solidFill>
              </a:defRPr>
            </a:lvl1pPr>
          </a:lstStyle>
          <a:p>
            <a:r>
              <a:rPr lang="sv-SE"/>
              <a:t>Titel- och kapitelsida</a:t>
            </a:r>
          </a:p>
        </p:txBody>
      </p:sp>
      <p:sp>
        <p:nvSpPr>
          <p:cNvPr id="3"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765459" y="5725391"/>
            <a:ext cx="9144000" cy="581891"/>
          </a:xfrm>
        </p:spPr>
        <p:txBody>
          <a:bodyPr/>
          <a:lstStyle>
            <a:lvl1pPr marL="0" indent="0" algn="l">
              <a:lnSpc>
                <a:spcPct val="100000"/>
              </a:lnSpc>
              <a:spcBef>
                <a:spcPts val="0"/>
              </a:spcBef>
              <a:buNone/>
              <a:defRPr sz="15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Namn, organisation</a:t>
            </a:r>
          </a:p>
        </p:txBody>
      </p:sp>
      <p:grpSp>
        <p:nvGrpSpPr>
          <p:cNvPr id="16" name="Grupp 15">
            <a:extLst>
              <a:ext uri="{FF2B5EF4-FFF2-40B4-BE49-F238E27FC236}">
                <a16:creationId xmlns:a16="http://schemas.microsoft.com/office/drawing/2014/main" id="{94A9C963-ED04-41BD-8D28-415BB3BACE33}"/>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grpSp>
      <p:sp>
        <p:nvSpPr>
          <p:cNvPr id="17" name="Rektangel 16">
            <a:extLst>
              <a:ext uri="{FF2B5EF4-FFF2-40B4-BE49-F238E27FC236}">
                <a16:creationId xmlns:a16="http://schemas.microsoft.com/office/drawing/2014/main" id="{8E950D7F-C06C-4075-BD6B-9B742F936C49}"/>
              </a:ext>
            </a:extLst>
          </p:cNvPr>
          <p:cNvSpPr/>
          <p:nvPr userDrawn="1"/>
        </p:nvSpPr>
        <p:spPr>
          <a:xfrm>
            <a:off x="-2129051" y="24063"/>
            <a:ext cx="2044827" cy="1664558"/>
          </a:xfrm>
          <a:prstGeom prst="rect">
            <a:avLst/>
          </a:prstGeom>
          <a:solidFill>
            <a:schemeClr val="bg1">
              <a:lumMod val="75000"/>
            </a:schemeClr>
          </a:solidFill>
        </p:spPr>
        <p:txBody>
          <a:bodyPr wrap="square">
            <a:spAutoFit/>
          </a:bodyPr>
          <a:lstStyle/>
          <a:p>
            <a:pPr marL="0" lvl="0" indent="0">
              <a:lnSpc>
                <a:spcPct val="107000"/>
              </a:lnSpc>
              <a:spcAft>
                <a:spcPts val="800"/>
              </a:spcAft>
              <a:buFont typeface="+mj-lt"/>
              <a:buNone/>
            </a:pPr>
            <a:r>
              <a:rPr lang="sv-SE" sz="1200" b="0" i="1" u="none">
                <a:effectLst/>
                <a:latin typeface="Calibri" panose="020F0502020204030204" pitchFamily="34" charset="0"/>
                <a:ea typeface="Calibri" panose="020F0502020204030204" pitchFamily="34" charset="0"/>
                <a:cs typeface="Times New Roman" panose="02020603050405020304" pitchFamily="18" charset="0"/>
              </a:rPr>
              <a:t>Titel- och kapitelsida</a:t>
            </a:r>
            <a:r>
              <a:rPr lang="sv-SE" sz="1200" b="0" i="0" u="none">
                <a:effectLst/>
                <a:latin typeface="Calibri" panose="020F0502020204030204" pitchFamily="34" charset="0"/>
                <a:ea typeface="Calibri" panose="020F0502020204030204" pitchFamily="34" charset="0"/>
                <a:cs typeface="Times New Roman" panose="02020603050405020304" pitchFamily="18" charset="0"/>
              </a:rPr>
              <a:t>, fem färger: här skriver du in föredragets titel, ditt namn och tillhörighet. Mallsidan kan också användas som kapitelsida, där du skriver in avsnittets namn eller mötespunkt i rubrikfältet. </a:t>
            </a:r>
          </a:p>
        </p:txBody>
      </p:sp>
    </p:spTree>
    <p:extLst>
      <p:ext uri="{BB962C8B-B14F-4D97-AF65-F5344CB8AC3E}">
        <p14:creationId xmlns:p14="http://schemas.microsoft.com/office/powerpoint/2010/main" val="3292998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Titel- och kapitelsida – skog">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E8C5A01F-3658-46AC-A1DE-8445AEAB0AA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765459" y="3148601"/>
            <a:ext cx="9144000" cy="2387600"/>
          </a:xfrm>
        </p:spPr>
        <p:txBody>
          <a:bodyPr anchor="b"/>
          <a:lstStyle>
            <a:lvl1pPr algn="l">
              <a:lnSpc>
                <a:spcPts val="5600"/>
              </a:lnSpc>
              <a:defRPr sz="4600">
                <a:solidFill>
                  <a:schemeClr val="bg1"/>
                </a:solidFill>
              </a:defRPr>
            </a:lvl1pPr>
          </a:lstStyle>
          <a:p>
            <a:r>
              <a:rPr lang="sv-SE"/>
              <a:t>Titel- och kapitelsida</a:t>
            </a:r>
          </a:p>
        </p:txBody>
      </p:sp>
      <p:sp>
        <p:nvSpPr>
          <p:cNvPr id="3" name="Underrubrik 2">
            <a:extLst>
              <a:ext uri="{FF2B5EF4-FFF2-40B4-BE49-F238E27FC236}">
                <a16:creationId xmlns:a16="http://schemas.microsoft.com/office/drawing/2014/main" id="{A5C78210-3B40-4057-98BE-2954168FB20D}"/>
              </a:ext>
            </a:extLst>
          </p:cNvPr>
          <p:cNvSpPr>
            <a:spLocks noGrp="1"/>
          </p:cNvSpPr>
          <p:nvPr>
            <p:ph type="subTitle" idx="1" hasCustomPrompt="1"/>
          </p:nvPr>
        </p:nvSpPr>
        <p:spPr>
          <a:xfrm>
            <a:off x="765459" y="5725391"/>
            <a:ext cx="9144000" cy="581891"/>
          </a:xfrm>
        </p:spPr>
        <p:txBody>
          <a:bodyPr/>
          <a:lstStyle>
            <a:lvl1pPr marL="0" indent="0" algn="l">
              <a:lnSpc>
                <a:spcPct val="100000"/>
              </a:lnSpc>
              <a:spcBef>
                <a:spcPts val="0"/>
              </a:spcBef>
              <a:buNone/>
              <a:defRPr sz="15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Namn, organisation</a:t>
            </a:r>
          </a:p>
        </p:txBody>
      </p:sp>
      <p:grpSp>
        <p:nvGrpSpPr>
          <p:cNvPr id="16" name="Grupp 15">
            <a:extLst>
              <a:ext uri="{FF2B5EF4-FFF2-40B4-BE49-F238E27FC236}">
                <a16:creationId xmlns:a16="http://schemas.microsoft.com/office/drawing/2014/main" id="{94A9C963-ED04-41BD-8D28-415BB3BACE33}"/>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grpSp>
      <p:sp>
        <p:nvSpPr>
          <p:cNvPr id="17" name="Rektangel 16">
            <a:extLst>
              <a:ext uri="{FF2B5EF4-FFF2-40B4-BE49-F238E27FC236}">
                <a16:creationId xmlns:a16="http://schemas.microsoft.com/office/drawing/2014/main" id="{38E6F990-5417-4B35-AE8C-59B9F25EA90A}"/>
              </a:ext>
            </a:extLst>
          </p:cNvPr>
          <p:cNvSpPr/>
          <p:nvPr userDrawn="1"/>
        </p:nvSpPr>
        <p:spPr>
          <a:xfrm>
            <a:off x="-2129051" y="24063"/>
            <a:ext cx="2044827" cy="1664558"/>
          </a:xfrm>
          <a:prstGeom prst="rect">
            <a:avLst/>
          </a:prstGeom>
          <a:solidFill>
            <a:schemeClr val="bg1">
              <a:lumMod val="75000"/>
            </a:schemeClr>
          </a:solidFill>
        </p:spPr>
        <p:txBody>
          <a:bodyPr wrap="square">
            <a:spAutoFit/>
          </a:bodyPr>
          <a:lstStyle/>
          <a:p>
            <a:pPr marL="0" lvl="0" indent="0">
              <a:lnSpc>
                <a:spcPct val="107000"/>
              </a:lnSpc>
              <a:spcAft>
                <a:spcPts val="800"/>
              </a:spcAft>
              <a:buFont typeface="+mj-lt"/>
              <a:buNone/>
            </a:pPr>
            <a:r>
              <a:rPr lang="sv-SE" sz="1200" b="0" i="1" u="none">
                <a:effectLst/>
                <a:latin typeface="Calibri" panose="020F0502020204030204" pitchFamily="34" charset="0"/>
                <a:ea typeface="Calibri" panose="020F0502020204030204" pitchFamily="34" charset="0"/>
                <a:cs typeface="Times New Roman" panose="02020603050405020304" pitchFamily="18" charset="0"/>
              </a:rPr>
              <a:t>Titel- och kapitelsida</a:t>
            </a:r>
            <a:r>
              <a:rPr lang="sv-SE" sz="1200" b="0" i="0" u="none">
                <a:effectLst/>
                <a:latin typeface="Calibri" panose="020F0502020204030204" pitchFamily="34" charset="0"/>
                <a:ea typeface="Calibri" panose="020F0502020204030204" pitchFamily="34" charset="0"/>
                <a:cs typeface="Times New Roman" panose="02020603050405020304" pitchFamily="18" charset="0"/>
              </a:rPr>
              <a:t>, fem färger: här skriver du in föredragets titel, ditt namn och tillhörighet. Mallsidan kan också användas som kapitelsida, där du skriver in avsnittets namn eller mötespunkt i rubrikfältet. </a:t>
            </a:r>
          </a:p>
        </p:txBody>
      </p:sp>
    </p:spTree>
    <p:extLst>
      <p:ext uri="{BB962C8B-B14F-4D97-AF65-F5344CB8AC3E}">
        <p14:creationId xmlns:p14="http://schemas.microsoft.com/office/powerpoint/2010/main" val="2523073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spositionssida">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BED21EC5-62F9-469A-B2AE-D25E125AF6D9}"/>
              </a:ext>
            </a:extLst>
          </p:cNvPr>
          <p:cNvSpPr/>
          <p:nvPr userDrawn="1"/>
        </p:nvSpPr>
        <p:spPr>
          <a:xfrm>
            <a:off x="0" y="0"/>
            <a:ext cx="806823" cy="6858000"/>
          </a:xfrm>
          <a:prstGeom prst="rect">
            <a:avLst/>
          </a:prstGeom>
          <a:solidFill>
            <a:srgbClr val="0049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14" name="Bildobjekt 13">
            <a:extLst>
              <a:ext uri="{FF2B5EF4-FFF2-40B4-BE49-F238E27FC236}">
                <a16:creationId xmlns:a16="http://schemas.microsoft.com/office/drawing/2014/main" id="{D077B0EB-C7B7-43AB-8A6A-B3EB0DEE2B2B}"/>
              </a:ext>
            </a:extLst>
          </p:cNvPr>
          <p:cNvPicPr>
            <a:picLocks noChangeAspect="1"/>
          </p:cNvPicPr>
          <p:nvPr userDrawn="1"/>
        </p:nvPicPr>
        <p:blipFill rotWithShape="1">
          <a:blip r:embed="rId2">
            <a:extLst>
              <a:ext uri="{28A0092B-C50C-407E-A947-70E740481C1C}">
                <a14:useLocalDpi xmlns:a14="http://schemas.microsoft.com/office/drawing/2010/main"/>
              </a:ext>
            </a:extLst>
          </a:blip>
          <a:srcRect r="294"/>
          <a:stretch/>
        </p:blipFill>
        <p:spPr>
          <a:xfrm>
            <a:off x="35861" y="0"/>
            <a:ext cx="12156139" cy="6858000"/>
          </a:xfrm>
          <a:prstGeom prst="rect">
            <a:avLst/>
          </a:prstGeom>
        </p:spPr>
      </p:pic>
      <p:sp>
        <p:nvSpPr>
          <p:cNvPr id="2" name="Rubrik 1">
            <a:extLst>
              <a:ext uri="{FF2B5EF4-FFF2-40B4-BE49-F238E27FC236}">
                <a16:creationId xmlns:a16="http://schemas.microsoft.com/office/drawing/2014/main" id="{355D1907-0D70-4CB2-988F-97D44F560C23}"/>
              </a:ext>
            </a:extLst>
          </p:cNvPr>
          <p:cNvSpPr>
            <a:spLocks noGrp="1"/>
          </p:cNvSpPr>
          <p:nvPr>
            <p:ph type="title" hasCustomPrompt="1"/>
          </p:nvPr>
        </p:nvSpPr>
        <p:spPr>
          <a:xfrm>
            <a:off x="755072" y="800100"/>
            <a:ext cx="8669483" cy="880197"/>
          </a:xfrm>
        </p:spPr>
        <p:txBody>
          <a:bodyPr/>
          <a:lstStyle>
            <a:lvl1pPr>
              <a:lnSpc>
                <a:spcPct val="100000"/>
              </a:lnSpc>
              <a:defRPr sz="3600">
                <a:solidFill>
                  <a:schemeClr val="bg1"/>
                </a:solidFill>
              </a:defRPr>
            </a:lvl1pPr>
          </a:lstStyle>
          <a:p>
            <a:r>
              <a:rPr lang="sv-SE"/>
              <a:t>Innehåll</a:t>
            </a:r>
          </a:p>
        </p:txBody>
      </p:sp>
      <p:grpSp>
        <p:nvGrpSpPr>
          <p:cNvPr id="7" name="Grupp 6">
            <a:extLst>
              <a:ext uri="{FF2B5EF4-FFF2-40B4-BE49-F238E27FC236}">
                <a16:creationId xmlns:a16="http://schemas.microsoft.com/office/drawing/2014/main" id="{281B56D4-D572-4F77-ADFE-A496E83B0B07}"/>
              </a:ext>
            </a:extLst>
          </p:cNvPr>
          <p:cNvGrpSpPr/>
          <p:nvPr userDrawn="1"/>
        </p:nvGrpSpPr>
        <p:grpSpPr>
          <a:xfrm>
            <a:off x="260350" y="258763"/>
            <a:ext cx="503238" cy="506412"/>
            <a:chOff x="260350" y="258763"/>
            <a:chExt cx="503238" cy="506412"/>
          </a:xfrm>
        </p:grpSpPr>
        <p:sp>
          <p:nvSpPr>
            <p:cNvPr id="8" name="Freeform 5">
              <a:extLst>
                <a:ext uri="{FF2B5EF4-FFF2-40B4-BE49-F238E27FC236}">
                  <a16:creationId xmlns:a16="http://schemas.microsoft.com/office/drawing/2014/main" id="{89950389-10F4-457A-987D-FDD9A7550BB5}"/>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9" name="Freeform 6">
              <a:extLst>
                <a:ext uri="{FF2B5EF4-FFF2-40B4-BE49-F238E27FC236}">
                  <a16:creationId xmlns:a16="http://schemas.microsoft.com/office/drawing/2014/main" id="{5BA4E1A3-C424-492E-980C-420CF1ECD852}"/>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0" name="Freeform 7">
              <a:extLst>
                <a:ext uri="{FF2B5EF4-FFF2-40B4-BE49-F238E27FC236}">
                  <a16:creationId xmlns:a16="http://schemas.microsoft.com/office/drawing/2014/main" id="{90F966FE-8E3B-4344-AE8D-478E20AFEC80}"/>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1" name="Freeform 8">
              <a:extLst>
                <a:ext uri="{FF2B5EF4-FFF2-40B4-BE49-F238E27FC236}">
                  <a16:creationId xmlns:a16="http://schemas.microsoft.com/office/drawing/2014/main" id="{697503E8-9288-4CB1-A5AA-B956986E9498}"/>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9">
              <a:extLst>
                <a:ext uri="{FF2B5EF4-FFF2-40B4-BE49-F238E27FC236}">
                  <a16:creationId xmlns:a16="http://schemas.microsoft.com/office/drawing/2014/main" id="{2D2D20C9-0781-4420-82D4-B22761D42635}"/>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grpSp>
      <p:sp>
        <p:nvSpPr>
          <p:cNvPr id="13" name="Rektangel 12">
            <a:extLst>
              <a:ext uri="{FF2B5EF4-FFF2-40B4-BE49-F238E27FC236}">
                <a16:creationId xmlns:a16="http://schemas.microsoft.com/office/drawing/2014/main" id="{ABEB415B-90BD-4B90-9A47-EE31D58C43FE}"/>
              </a:ext>
            </a:extLst>
          </p:cNvPr>
          <p:cNvSpPr/>
          <p:nvPr userDrawn="1"/>
        </p:nvSpPr>
        <p:spPr>
          <a:xfrm>
            <a:off x="-2211572" y="24063"/>
            <a:ext cx="2127348" cy="874085"/>
          </a:xfrm>
          <a:prstGeom prst="rect">
            <a:avLst/>
          </a:prstGeom>
          <a:solidFill>
            <a:schemeClr val="bg1">
              <a:lumMod val="75000"/>
            </a:schemeClr>
          </a:solidFill>
        </p:spPr>
        <p:txBody>
          <a:bodyPr wrap="square">
            <a:spAutoFit/>
          </a:bodyPr>
          <a:lstStyle/>
          <a:p>
            <a:pPr marL="0" lvl="0" indent="0">
              <a:lnSpc>
                <a:spcPct val="107000"/>
              </a:lnSpc>
              <a:spcAft>
                <a:spcPts val="800"/>
              </a:spcAft>
              <a:buFont typeface="+mj-lt"/>
              <a:buNone/>
            </a:pPr>
            <a:r>
              <a:rPr lang="sv-SE" sz="1200" b="0" i="1" u="none">
                <a:effectLst/>
                <a:latin typeface="Calibri" panose="020F0502020204030204" pitchFamily="34" charset="0"/>
                <a:ea typeface="Calibri" panose="020F0502020204030204" pitchFamily="34" charset="0"/>
                <a:cs typeface="Times New Roman" panose="02020603050405020304" pitchFamily="18" charset="0"/>
              </a:rPr>
              <a:t>Dispositionssida</a:t>
            </a:r>
            <a:r>
              <a:rPr lang="sv-SE" sz="1200" b="0" i="0" u="none">
                <a:effectLst/>
                <a:latin typeface="Calibri" panose="020F0502020204030204" pitchFamily="34" charset="0"/>
                <a:ea typeface="Calibri" panose="020F0502020204030204" pitchFamily="34" charset="0"/>
                <a:cs typeface="Times New Roman" panose="02020603050405020304" pitchFamily="18" charset="0"/>
              </a:rPr>
              <a:t>: här skriver du in de olika punkter (kapitel) som föredraget eller mötet innehåller.</a:t>
            </a:r>
          </a:p>
        </p:txBody>
      </p:sp>
      <p:sp>
        <p:nvSpPr>
          <p:cNvPr id="15" name="Platshållare för text 4">
            <a:extLst>
              <a:ext uri="{FF2B5EF4-FFF2-40B4-BE49-F238E27FC236}">
                <a16:creationId xmlns:a16="http://schemas.microsoft.com/office/drawing/2014/main" id="{99C489A3-F9A8-462F-B8AE-A8B3134F743A}"/>
              </a:ext>
            </a:extLst>
          </p:cNvPr>
          <p:cNvSpPr>
            <a:spLocks noGrp="1"/>
          </p:cNvSpPr>
          <p:nvPr>
            <p:ph type="body" sz="quarter" idx="10"/>
          </p:nvPr>
        </p:nvSpPr>
        <p:spPr>
          <a:xfrm>
            <a:off x="722313" y="1960814"/>
            <a:ext cx="8710445" cy="4343400"/>
          </a:xfrm>
        </p:spPr>
        <p:txBody>
          <a:bodyPr/>
          <a:lstStyle>
            <a:lvl1pPr marL="457200" indent="-457200">
              <a:buFont typeface="+mj-lt"/>
              <a:buAutoNum type="arabicPeriod"/>
              <a:defRPr>
                <a:solidFill>
                  <a:schemeClr val="bg1"/>
                </a:solidFill>
              </a:defRPr>
            </a:lvl1pPr>
            <a:lvl2pPr marL="901700" indent="-457200">
              <a:buFont typeface="+mj-lt"/>
              <a:buAutoNum type="alphaLcParenR"/>
              <a:defRPr>
                <a:solidFill>
                  <a:schemeClr val="bg1"/>
                </a:solidFill>
              </a:defRPr>
            </a:lvl2pPr>
            <a:lvl3pPr marL="901700" indent="-457200">
              <a:buFont typeface="+mj-lt"/>
              <a:buAutoNum type="alphaLcParenR"/>
              <a:defRPr>
                <a:solidFill>
                  <a:schemeClr val="bg1"/>
                </a:solidFill>
              </a:defRPr>
            </a:lvl3pPr>
            <a:lvl4pPr marL="901700" indent="-457200">
              <a:buFont typeface="+mj-lt"/>
              <a:buAutoNum type="alphaLcParenR"/>
              <a:defRPr>
                <a:solidFill>
                  <a:schemeClr val="bg1"/>
                </a:solidFill>
              </a:defRPr>
            </a:lvl4pPr>
            <a:lvl5pPr marL="901700" indent="-457200">
              <a:buFont typeface="+mj-lt"/>
              <a:buAutoNum type="alphaLcParen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Tree>
    <p:extLst>
      <p:ext uri="{BB962C8B-B14F-4D97-AF65-F5344CB8AC3E}">
        <p14:creationId xmlns:p14="http://schemas.microsoft.com/office/powerpoint/2010/main" val="178181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kil och utbytbar liten bild">
    <p:spTree>
      <p:nvGrpSpPr>
        <p:cNvPr id="1" name=""/>
        <p:cNvGrpSpPr/>
        <p:nvPr/>
      </p:nvGrpSpPr>
      <p:grpSpPr>
        <a:xfrm>
          <a:off x="0" y="0"/>
          <a:ext cx="0" cy="0"/>
          <a:chOff x="0" y="0"/>
          <a:chExt cx="0" cy="0"/>
        </a:xfrm>
      </p:grpSpPr>
      <p:sp>
        <p:nvSpPr>
          <p:cNvPr id="9" name="Platshållare för text 8">
            <a:extLst>
              <a:ext uri="{FF2B5EF4-FFF2-40B4-BE49-F238E27FC236}">
                <a16:creationId xmlns:a16="http://schemas.microsoft.com/office/drawing/2014/main" id="{098BC990-E3F0-4969-A62C-2B2DAB821CFD}"/>
              </a:ext>
            </a:extLst>
          </p:cNvPr>
          <p:cNvSpPr>
            <a:spLocks noGrp="1"/>
          </p:cNvSpPr>
          <p:nvPr>
            <p:ph type="body" sz="quarter" idx="11" hasCustomPrompt="1"/>
          </p:nvPr>
        </p:nvSpPr>
        <p:spPr>
          <a:xfrm>
            <a:off x="10674669" y="1014582"/>
            <a:ext cx="1543488" cy="5849336"/>
          </a:xfrm>
          <a:custGeom>
            <a:avLst/>
            <a:gdLst>
              <a:gd name="connsiteX0" fmla="*/ 0 w 1533233"/>
              <a:gd name="connsiteY0" fmla="*/ 6008703 h 6008703"/>
              <a:gd name="connsiteX1" fmla="*/ 1533233 w 1533233"/>
              <a:gd name="connsiteY1" fmla="*/ 0 h 6008703"/>
              <a:gd name="connsiteX2" fmla="*/ 1533233 w 1533233"/>
              <a:gd name="connsiteY2" fmla="*/ 6008703 h 6008703"/>
              <a:gd name="connsiteX3" fmla="*/ 0 w 1533233"/>
              <a:gd name="connsiteY3" fmla="*/ 6008703 h 6008703"/>
              <a:gd name="connsiteX0" fmla="*/ 0 w 1533233"/>
              <a:gd name="connsiteY0" fmla="*/ 6008703 h 6014621"/>
              <a:gd name="connsiteX1" fmla="*/ 1533233 w 1533233"/>
              <a:gd name="connsiteY1" fmla="*/ 0 h 6014621"/>
              <a:gd name="connsiteX2" fmla="*/ 314033 w 1533233"/>
              <a:gd name="connsiteY2" fmla="*/ 6014621 h 6014621"/>
              <a:gd name="connsiteX3" fmla="*/ 0 w 1533233"/>
              <a:gd name="connsiteY3" fmla="*/ 6008703 h 6014621"/>
              <a:gd name="connsiteX0" fmla="*/ 0 w 1538565"/>
              <a:gd name="connsiteY0" fmla="*/ 5843418 h 5849336"/>
              <a:gd name="connsiteX1" fmla="*/ 1538565 w 1538565"/>
              <a:gd name="connsiteY1" fmla="*/ 0 h 5849336"/>
              <a:gd name="connsiteX2" fmla="*/ 314033 w 1538565"/>
              <a:gd name="connsiteY2" fmla="*/ 5849336 h 5849336"/>
              <a:gd name="connsiteX3" fmla="*/ 0 w 1538565"/>
              <a:gd name="connsiteY3" fmla="*/ 5843418 h 5849336"/>
              <a:gd name="connsiteX0" fmla="*/ 0 w 1538565"/>
              <a:gd name="connsiteY0" fmla="*/ 5843418 h 5849336"/>
              <a:gd name="connsiteX1" fmla="*/ 1538565 w 1538565"/>
              <a:gd name="connsiteY1" fmla="*/ 0 h 5849336"/>
              <a:gd name="connsiteX2" fmla="*/ 1492752 w 1538565"/>
              <a:gd name="connsiteY2" fmla="*/ 216524 h 5849336"/>
              <a:gd name="connsiteX3" fmla="*/ 314033 w 1538565"/>
              <a:gd name="connsiteY3" fmla="*/ 5849336 h 5849336"/>
              <a:gd name="connsiteX4" fmla="*/ 0 w 1538565"/>
              <a:gd name="connsiteY4" fmla="*/ 5843418 h 5849336"/>
              <a:gd name="connsiteX0" fmla="*/ 0 w 1542759"/>
              <a:gd name="connsiteY0" fmla="*/ 5843418 h 5849336"/>
              <a:gd name="connsiteX1" fmla="*/ 1538565 w 1542759"/>
              <a:gd name="connsiteY1" fmla="*/ 0 h 5849336"/>
              <a:gd name="connsiteX2" fmla="*/ 1542759 w 1542759"/>
              <a:gd name="connsiteY2" fmla="*/ 54599 h 5849336"/>
              <a:gd name="connsiteX3" fmla="*/ 314033 w 1542759"/>
              <a:gd name="connsiteY3" fmla="*/ 5849336 h 5849336"/>
              <a:gd name="connsiteX4" fmla="*/ 0 w 1542759"/>
              <a:gd name="connsiteY4" fmla="*/ 5843418 h 5849336"/>
              <a:gd name="connsiteX0" fmla="*/ 0 w 1538565"/>
              <a:gd name="connsiteY0" fmla="*/ 5843418 h 5849336"/>
              <a:gd name="connsiteX1" fmla="*/ 1538565 w 1538565"/>
              <a:gd name="connsiteY1" fmla="*/ 0 h 5849336"/>
              <a:gd name="connsiteX2" fmla="*/ 1535615 w 1538565"/>
              <a:gd name="connsiteY2" fmla="*/ 56980 h 5849336"/>
              <a:gd name="connsiteX3" fmla="*/ 314033 w 1538565"/>
              <a:gd name="connsiteY3" fmla="*/ 5849336 h 5849336"/>
              <a:gd name="connsiteX4" fmla="*/ 0 w 1538565"/>
              <a:gd name="connsiteY4" fmla="*/ 5843418 h 5849336"/>
              <a:gd name="connsiteX0" fmla="*/ 0 w 1578477"/>
              <a:gd name="connsiteY0" fmla="*/ 5843418 h 5849336"/>
              <a:gd name="connsiteX1" fmla="*/ 1538565 w 1578477"/>
              <a:gd name="connsiteY1" fmla="*/ 0 h 5849336"/>
              <a:gd name="connsiteX2" fmla="*/ 1578477 w 1578477"/>
              <a:gd name="connsiteY2" fmla="*/ 87937 h 5849336"/>
              <a:gd name="connsiteX3" fmla="*/ 314033 w 1578477"/>
              <a:gd name="connsiteY3" fmla="*/ 5849336 h 5849336"/>
              <a:gd name="connsiteX4" fmla="*/ 0 w 1578477"/>
              <a:gd name="connsiteY4" fmla="*/ 5843418 h 5849336"/>
              <a:gd name="connsiteX0" fmla="*/ 0 w 1578502"/>
              <a:gd name="connsiteY0" fmla="*/ 5843418 h 5849336"/>
              <a:gd name="connsiteX1" fmla="*/ 1538565 w 1578502"/>
              <a:gd name="connsiteY1" fmla="*/ 0 h 5849336"/>
              <a:gd name="connsiteX2" fmla="*/ 1578477 w 1578502"/>
              <a:gd name="connsiteY2" fmla="*/ 87937 h 5849336"/>
              <a:gd name="connsiteX3" fmla="*/ 314033 w 1578502"/>
              <a:gd name="connsiteY3" fmla="*/ 5849336 h 5849336"/>
              <a:gd name="connsiteX4" fmla="*/ 0 w 1578502"/>
              <a:gd name="connsiteY4" fmla="*/ 5843418 h 5849336"/>
              <a:gd name="connsiteX0" fmla="*/ 0 w 1543111"/>
              <a:gd name="connsiteY0" fmla="*/ 5843418 h 5849336"/>
              <a:gd name="connsiteX1" fmla="*/ 1538565 w 1543111"/>
              <a:gd name="connsiteY1" fmla="*/ 0 h 5849336"/>
              <a:gd name="connsiteX2" fmla="*/ 1530852 w 1543111"/>
              <a:gd name="connsiteY2" fmla="*/ 83174 h 5849336"/>
              <a:gd name="connsiteX3" fmla="*/ 314033 w 1543111"/>
              <a:gd name="connsiteY3" fmla="*/ 5849336 h 5849336"/>
              <a:gd name="connsiteX4" fmla="*/ 0 w 1543111"/>
              <a:gd name="connsiteY4" fmla="*/ 5843418 h 5849336"/>
              <a:gd name="connsiteX0" fmla="*/ 0 w 1540225"/>
              <a:gd name="connsiteY0" fmla="*/ 5843418 h 5849336"/>
              <a:gd name="connsiteX1" fmla="*/ 1538565 w 1540225"/>
              <a:gd name="connsiteY1" fmla="*/ 0 h 5849336"/>
              <a:gd name="connsiteX2" fmla="*/ 1530852 w 1540225"/>
              <a:gd name="connsiteY2" fmla="*/ 83174 h 5849336"/>
              <a:gd name="connsiteX3" fmla="*/ 314033 w 1540225"/>
              <a:gd name="connsiteY3" fmla="*/ 5849336 h 5849336"/>
              <a:gd name="connsiteX4" fmla="*/ 0 w 1540225"/>
              <a:gd name="connsiteY4" fmla="*/ 5843418 h 5849336"/>
              <a:gd name="connsiteX0" fmla="*/ 0 w 1545425"/>
              <a:gd name="connsiteY0" fmla="*/ 5843418 h 5849336"/>
              <a:gd name="connsiteX1" fmla="*/ 1538565 w 1545425"/>
              <a:gd name="connsiteY1" fmla="*/ 0 h 5849336"/>
              <a:gd name="connsiteX2" fmla="*/ 1545139 w 1545425"/>
              <a:gd name="connsiteY2" fmla="*/ 80793 h 5849336"/>
              <a:gd name="connsiteX3" fmla="*/ 314033 w 1545425"/>
              <a:gd name="connsiteY3" fmla="*/ 5849336 h 5849336"/>
              <a:gd name="connsiteX4" fmla="*/ 0 w 1545425"/>
              <a:gd name="connsiteY4" fmla="*/ 5843418 h 5849336"/>
              <a:gd name="connsiteX0" fmla="*/ 0 w 1543488"/>
              <a:gd name="connsiteY0" fmla="*/ 5843418 h 5849336"/>
              <a:gd name="connsiteX1" fmla="*/ 1538565 w 1543488"/>
              <a:gd name="connsiteY1" fmla="*/ 0 h 5849336"/>
              <a:gd name="connsiteX2" fmla="*/ 1542758 w 1543488"/>
              <a:gd name="connsiteY2" fmla="*/ 49836 h 5849336"/>
              <a:gd name="connsiteX3" fmla="*/ 314033 w 1543488"/>
              <a:gd name="connsiteY3" fmla="*/ 5849336 h 5849336"/>
              <a:gd name="connsiteX4" fmla="*/ 0 w 1543488"/>
              <a:gd name="connsiteY4" fmla="*/ 5843418 h 5849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3488" h="5849336">
                <a:moveTo>
                  <a:pt x="0" y="5843418"/>
                </a:moveTo>
                <a:lnTo>
                  <a:pt x="1538565" y="0"/>
                </a:lnTo>
                <a:cubicBezTo>
                  <a:pt x="1544726" y="26931"/>
                  <a:pt x="1543742" y="13381"/>
                  <a:pt x="1542758" y="49836"/>
                </a:cubicBezTo>
                <a:lnTo>
                  <a:pt x="314033" y="5849336"/>
                </a:lnTo>
                <a:lnTo>
                  <a:pt x="0" y="5843418"/>
                </a:lnTo>
                <a:close/>
              </a:path>
            </a:pathLst>
          </a:custGeom>
          <a:solidFill>
            <a:schemeClr val="accent3"/>
          </a:solidFill>
          <a:ln>
            <a:noFill/>
          </a:ln>
        </p:spPr>
        <p:txBody>
          <a:bodyPr/>
          <a:lstStyle>
            <a:lvl1pPr marL="0" indent="0">
              <a:buNone/>
              <a:defRPr sz="100"/>
            </a:lvl1pPr>
          </a:lstStyle>
          <a:p>
            <a:pPr lvl="0"/>
            <a:r>
              <a:rPr lang="sv-SE"/>
              <a:t>.</a:t>
            </a:r>
          </a:p>
        </p:txBody>
      </p:sp>
      <p:sp>
        <p:nvSpPr>
          <p:cNvPr id="7" name="Platshållare för bild 6">
            <a:extLst>
              <a:ext uri="{FF2B5EF4-FFF2-40B4-BE49-F238E27FC236}">
                <a16:creationId xmlns:a16="http://schemas.microsoft.com/office/drawing/2014/main" id="{42E0A6B9-3A25-4D77-BE60-015619894225}"/>
              </a:ext>
            </a:extLst>
          </p:cNvPr>
          <p:cNvSpPr>
            <a:spLocks noGrp="1"/>
          </p:cNvSpPr>
          <p:nvPr>
            <p:ph type="pic" sz="quarter" idx="10" hasCustomPrompt="1"/>
          </p:nvPr>
        </p:nvSpPr>
        <p:spPr>
          <a:xfrm>
            <a:off x="10960963" y="1108695"/>
            <a:ext cx="1233996" cy="5749305"/>
          </a:xfrm>
          <a:custGeom>
            <a:avLst/>
            <a:gdLst>
              <a:gd name="connsiteX0" fmla="*/ 0 w 1233996"/>
              <a:gd name="connsiteY0" fmla="*/ 5825504 h 5825504"/>
              <a:gd name="connsiteX1" fmla="*/ 1233996 w 1233996"/>
              <a:gd name="connsiteY1" fmla="*/ 0 h 5825504"/>
              <a:gd name="connsiteX2" fmla="*/ 1233996 w 1233996"/>
              <a:gd name="connsiteY2" fmla="*/ 5825504 h 5825504"/>
              <a:gd name="connsiteX3" fmla="*/ 0 w 1233996"/>
              <a:gd name="connsiteY3" fmla="*/ 5825504 h 5825504"/>
              <a:gd name="connsiteX0" fmla="*/ 0 w 1260190"/>
              <a:gd name="connsiteY0" fmla="*/ 5715967 h 5715967"/>
              <a:gd name="connsiteX1" fmla="*/ 1260190 w 1260190"/>
              <a:gd name="connsiteY1" fmla="*/ 0 h 5715967"/>
              <a:gd name="connsiteX2" fmla="*/ 1233996 w 1260190"/>
              <a:gd name="connsiteY2" fmla="*/ 5715967 h 5715967"/>
              <a:gd name="connsiteX3" fmla="*/ 0 w 1260190"/>
              <a:gd name="connsiteY3" fmla="*/ 5715967 h 5715967"/>
              <a:gd name="connsiteX0" fmla="*/ 0 w 1233996"/>
              <a:gd name="connsiteY0" fmla="*/ 5749305 h 5749305"/>
              <a:gd name="connsiteX1" fmla="*/ 1231615 w 1233996"/>
              <a:gd name="connsiteY1" fmla="*/ 0 h 5749305"/>
              <a:gd name="connsiteX2" fmla="*/ 1233996 w 1233996"/>
              <a:gd name="connsiteY2" fmla="*/ 5749305 h 5749305"/>
              <a:gd name="connsiteX3" fmla="*/ 0 w 1233996"/>
              <a:gd name="connsiteY3" fmla="*/ 5749305 h 5749305"/>
            </a:gdLst>
            <a:ahLst/>
            <a:cxnLst>
              <a:cxn ang="0">
                <a:pos x="connsiteX0" y="connsiteY0"/>
              </a:cxn>
              <a:cxn ang="0">
                <a:pos x="connsiteX1" y="connsiteY1"/>
              </a:cxn>
              <a:cxn ang="0">
                <a:pos x="connsiteX2" y="connsiteY2"/>
              </a:cxn>
              <a:cxn ang="0">
                <a:pos x="connsiteX3" y="connsiteY3"/>
              </a:cxn>
            </a:cxnLst>
            <a:rect l="l" t="t" r="r" b="b"/>
            <a:pathLst>
              <a:path w="1233996" h="5749305">
                <a:moveTo>
                  <a:pt x="0" y="5749305"/>
                </a:moveTo>
                <a:lnTo>
                  <a:pt x="1231615" y="0"/>
                </a:lnTo>
                <a:cubicBezTo>
                  <a:pt x="1232409" y="1916435"/>
                  <a:pt x="1233202" y="3832870"/>
                  <a:pt x="1233996" y="5749305"/>
                </a:cubicBezTo>
                <a:lnTo>
                  <a:pt x="0" y="5749305"/>
                </a:lnTo>
                <a:close/>
              </a:path>
            </a:pathLst>
          </a:custGeom>
          <a:blipFill dpi="0" rotWithShape="1">
            <a:blip r:embed="rId2" cstate="email">
              <a:extLst>
                <a:ext uri="{28A0092B-C50C-407E-A947-70E740481C1C}">
                  <a14:useLocalDpi xmlns:a14="http://schemas.microsoft.com/office/drawing/2010/main"/>
                </a:ext>
              </a:extLst>
            </a:blip>
            <a:srcRect/>
            <a:stretch>
              <a:fillRect/>
            </a:stretch>
          </a:blipFill>
          <a:ln>
            <a:noFill/>
          </a:ln>
        </p:spPr>
        <p:txBody>
          <a:bodyPr lIns="720000" bIns="1656000" anchor="b" anchorCtr="0"/>
          <a:lstStyle>
            <a:lvl1pPr marL="0" indent="0">
              <a:lnSpc>
                <a:spcPct val="100000"/>
              </a:lnSpc>
              <a:spcBef>
                <a:spcPts val="0"/>
              </a:spcBef>
              <a:spcAft>
                <a:spcPts val="0"/>
              </a:spcAft>
              <a:buNone/>
              <a:defRPr sz="100">
                <a:solidFill>
                  <a:schemeClr val="bg1"/>
                </a:solidFill>
              </a:defRPr>
            </a:lvl1pPr>
          </a:lstStyle>
          <a:p>
            <a:r>
              <a:rPr lang="sv-SE"/>
              <a:t>.</a:t>
            </a:r>
          </a:p>
        </p:txBody>
      </p:sp>
      <p:sp>
        <p:nvSpPr>
          <p:cNvPr id="6" name="Rektangel 5">
            <a:extLst>
              <a:ext uri="{FF2B5EF4-FFF2-40B4-BE49-F238E27FC236}">
                <a16:creationId xmlns:a16="http://schemas.microsoft.com/office/drawing/2014/main" id="{22CE84D2-A6B0-47F2-BD7C-842E6783A3CA}"/>
              </a:ext>
            </a:extLst>
          </p:cNvPr>
          <p:cNvSpPr/>
          <p:nvPr userDrawn="1"/>
        </p:nvSpPr>
        <p:spPr>
          <a:xfrm>
            <a:off x="-2074460" y="24063"/>
            <a:ext cx="1990236" cy="3750899"/>
          </a:xfrm>
          <a:prstGeom prst="rect">
            <a:avLst/>
          </a:prstGeom>
          <a:solidFill>
            <a:schemeClr val="bg1">
              <a:lumMod val="75000"/>
            </a:schemeClr>
          </a:solidFill>
        </p:spPr>
        <p:txBody>
          <a:bodyPr wrap="square">
            <a:spAutoFit/>
          </a:bodyPr>
          <a:lstStyle/>
          <a:p>
            <a:pPr marL="0" lvl="0" indent="0">
              <a:lnSpc>
                <a:spcPct val="107000"/>
              </a:lnSpc>
              <a:spcAft>
                <a:spcPts val="800"/>
              </a:spcAft>
              <a:buFont typeface="+mj-lt"/>
              <a:buNone/>
            </a:pPr>
            <a:r>
              <a:rPr lang="sv-SE" sz="1200" i="1" u="none">
                <a:effectLst/>
                <a:latin typeface="Calibri" panose="020F0502020204030204" pitchFamily="34" charset="0"/>
                <a:ea typeface="Calibri" panose="020F0502020204030204" pitchFamily="34" charset="0"/>
                <a:cs typeface="Times New Roman" panose="02020603050405020304" pitchFamily="18" charset="0"/>
              </a:rPr>
              <a:t>Text, kil och utbytbar liten bild: </a:t>
            </a:r>
          </a:p>
          <a:p>
            <a:pPr marL="0" lvl="0" indent="0">
              <a:lnSpc>
                <a:spcPct val="107000"/>
              </a:lnSpc>
              <a:spcAft>
                <a:spcPts val="800"/>
              </a:spcAft>
              <a:buFont typeface="+mj-lt"/>
              <a:buNone/>
            </a:pPr>
            <a:r>
              <a:rPr lang="sv-SE" sz="1200" i="0" u="none">
                <a:effectLst/>
                <a:latin typeface="Calibri" panose="020F0502020204030204" pitchFamily="34" charset="0"/>
                <a:ea typeface="Calibri" panose="020F0502020204030204" pitchFamily="34" charset="0"/>
                <a:cs typeface="Times New Roman" panose="02020603050405020304" pitchFamily="18" charset="0"/>
              </a:rPr>
              <a:t>a. Byta till egen bild: klicka på ikonen för ”Bilder” i platshållaren och infoga bild, som inte bör vara för detaljerad. </a:t>
            </a:r>
          </a:p>
          <a:p>
            <a:pPr marL="0" lvl="0" indent="0">
              <a:lnSpc>
                <a:spcPct val="107000"/>
              </a:lnSpc>
              <a:spcAft>
                <a:spcPts val="800"/>
              </a:spcAft>
              <a:buFont typeface="+mj-lt"/>
              <a:buNone/>
            </a:pPr>
            <a:r>
              <a:rPr lang="sv-SE" sz="1200" i="0" u="none">
                <a:effectLst/>
                <a:latin typeface="Calibri" panose="020F0502020204030204" pitchFamily="34" charset="0"/>
                <a:ea typeface="Calibri" panose="020F0502020204030204" pitchFamily="34" charset="0"/>
                <a:cs typeface="Times New Roman" panose="02020603050405020304" pitchFamily="18" charset="0"/>
              </a:rPr>
              <a:t>b. Flytta bilden inom bildytan: markera bilden, välj ”Beskär”, markera bilden igen och flytta/ändra storlek.</a:t>
            </a:r>
          </a:p>
          <a:p>
            <a:pPr marL="0" lvl="0" indent="0">
              <a:lnSpc>
                <a:spcPct val="107000"/>
              </a:lnSpc>
              <a:spcAft>
                <a:spcPts val="800"/>
              </a:spcAft>
              <a:buFont typeface="+mj-lt"/>
              <a:buNone/>
            </a:pPr>
            <a:r>
              <a:rPr lang="sv-SE" sz="1200" i="0" u="none">
                <a:effectLst/>
                <a:latin typeface="Calibri" panose="020F0502020204030204" pitchFamily="34" charset="0"/>
                <a:ea typeface="Calibri" panose="020F0502020204030204" pitchFamily="34" charset="0"/>
                <a:cs typeface="Times New Roman" panose="02020603050405020304" pitchFamily="18" charset="0"/>
              </a:rPr>
              <a:t>c. Byta färg på kilen: markera kilen, välj annan temafärg med ”Figurfyllning”. Om kilen inte kan markeras, markera bildytan och välj ”Placera längst bak”.</a:t>
            </a:r>
          </a:p>
        </p:txBody>
      </p:sp>
      <p:sp>
        <p:nvSpPr>
          <p:cNvPr id="14" name="Rubrik 1">
            <a:extLst>
              <a:ext uri="{FF2B5EF4-FFF2-40B4-BE49-F238E27FC236}">
                <a16:creationId xmlns:a16="http://schemas.microsoft.com/office/drawing/2014/main" id="{74DDC08D-FA75-4863-947C-517F8BA91BD7}"/>
              </a:ext>
            </a:extLst>
          </p:cNvPr>
          <p:cNvSpPr>
            <a:spLocks noGrp="1"/>
          </p:cNvSpPr>
          <p:nvPr>
            <p:ph type="title"/>
          </p:nvPr>
        </p:nvSpPr>
        <p:spPr>
          <a:xfrm>
            <a:off x="768720" y="1250479"/>
            <a:ext cx="9862886" cy="880197"/>
          </a:xfrm>
        </p:spPr>
        <p:txBody>
          <a:bodyPr/>
          <a:lstStyle/>
          <a:p>
            <a:r>
              <a:rPr lang="en-US"/>
              <a:t>Click to edit Master title style</a:t>
            </a:r>
            <a:endParaRPr lang="sv-SE"/>
          </a:p>
        </p:txBody>
      </p:sp>
      <p:sp>
        <p:nvSpPr>
          <p:cNvPr id="15" name="Platshållare för innehåll 2">
            <a:extLst>
              <a:ext uri="{FF2B5EF4-FFF2-40B4-BE49-F238E27FC236}">
                <a16:creationId xmlns:a16="http://schemas.microsoft.com/office/drawing/2014/main" id="{180675CF-18A0-44DC-94A7-B0DBF8A481D3}"/>
              </a:ext>
            </a:extLst>
          </p:cNvPr>
          <p:cNvSpPr>
            <a:spLocks noGrp="1"/>
          </p:cNvSpPr>
          <p:nvPr>
            <p:ph idx="1"/>
          </p:nvPr>
        </p:nvSpPr>
        <p:spPr>
          <a:xfrm>
            <a:off x="768720" y="2397440"/>
            <a:ext cx="9862886" cy="364851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Tree>
    <p:extLst>
      <p:ext uri="{BB962C8B-B14F-4D97-AF65-F5344CB8AC3E}">
        <p14:creationId xmlns:p14="http://schemas.microsoft.com/office/powerpoint/2010/main" val="2393699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kil och utbytbar stor bild">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42E0A6B9-3A25-4D77-BE60-015619894225}"/>
              </a:ext>
            </a:extLst>
          </p:cNvPr>
          <p:cNvSpPr>
            <a:spLocks noGrp="1"/>
          </p:cNvSpPr>
          <p:nvPr>
            <p:ph type="pic" sz="quarter" idx="10" hasCustomPrompt="1"/>
          </p:nvPr>
        </p:nvSpPr>
        <p:spPr>
          <a:xfrm>
            <a:off x="5817330" y="-13285"/>
            <a:ext cx="6385180" cy="6892305"/>
          </a:xfrm>
          <a:custGeom>
            <a:avLst/>
            <a:gdLst>
              <a:gd name="connsiteX0" fmla="*/ 0 w 1233996"/>
              <a:gd name="connsiteY0" fmla="*/ 5825504 h 5825504"/>
              <a:gd name="connsiteX1" fmla="*/ 1233996 w 1233996"/>
              <a:gd name="connsiteY1" fmla="*/ 0 h 5825504"/>
              <a:gd name="connsiteX2" fmla="*/ 1233996 w 1233996"/>
              <a:gd name="connsiteY2" fmla="*/ 5825504 h 5825504"/>
              <a:gd name="connsiteX3" fmla="*/ 0 w 1233996"/>
              <a:gd name="connsiteY3" fmla="*/ 5825504 h 5825504"/>
              <a:gd name="connsiteX0" fmla="*/ 0 w 1260190"/>
              <a:gd name="connsiteY0" fmla="*/ 5715967 h 5715967"/>
              <a:gd name="connsiteX1" fmla="*/ 1260190 w 1260190"/>
              <a:gd name="connsiteY1" fmla="*/ 0 h 5715967"/>
              <a:gd name="connsiteX2" fmla="*/ 1233996 w 1260190"/>
              <a:gd name="connsiteY2" fmla="*/ 5715967 h 5715967"/>
              <a:gd name="connsiteX3" fmla="*/ 0 w 1260190"/>
              <a:gd name="connsiteY3" fmla="*/ 5715967 h 5715967"/>
              <a:gd name="connsiteX0" fmla="*/ 0 w 1233996"/>
              <a:gd name="connsiteY0" fmla="*/ 5749305 h 5749305"/>
              <a:gd name="connsiteX1" fmla="*/ 1231615 w 1233996"/>
              <a:gd name="connsiteY1" fmla="*/ 0 h 5749305"/>
              <a:gd name="connsiteX2" fmla="*/ 1233996 w 1233996"/>
              <a:gd name="connsiteY2" fmla="*/ 5749305 h 5749305"/>
              <a:gd name="connsiteX3" fmla="*/ 0 w 1233996"/>
              <a:gd name="connsiteY3" fmla="*/ 5749305 h 5749305"/>
              <a:gd name="connsiteX0" fmla="*/ 0 w 1233996"/>
              <a:gd name="connsiteY0" fmla="*/ 5749305 h 5749305"/>
              <a:gd name="connsiteX1" fmla="*/ 1071872 w 1233996"/>
              <a:gd name="connsiteY1" fmla="*/ 772060 h 5749305"/>
              <a:gd name="connsiteX2" fmla="*/ 1231615 w 1233996"/>
              <a:gd name="connsiteY2" fmla="*/ 0 h 5749305"/>
              <a:gd name="connsiteX3" fmla="*/ 1233996 w 1233996"/>
              <a:gd name="connsiteY3" fmla="*/ 5749305 h 5749305"/>
              <a:gd name="connsiteX4" fmla="*/ 0 w 1233996"/>
              <a:gd name="connsiteY4" fmla="*/ 5749305 h 5749305"/>
              <a:gd name="connsiteX0" fmla="*/ 0 w 1233996"/>
              <a:gd name="connsiteY0" fmla="*/ 5749305 h 5749305"/>
              <a:gd name="connsiteX1" fmla="*/ 1071872 w 1233996"/>
              <a:gd name="connsiteY1" fmla="*/ 772060 h 5749305"/>
              <a:gd name="connsiteX2" fmla="*/ 1231615 w 1233996"/>
              <a:gd name="connsiteY2" fmla="*/ 0 h 5749305"/>
              <a:gd name="connsiteX3" fmla="*/ 1233996 w 1233996"/>
              <a:gd name="connsiteY3" fmla="*/ 5749305 h 5749305"/>
              <a:gd name="connsiteX4" fmla="*/ 0 w 1233996"/>
              <a:gd name="connsiteY4" fmla="*/ 5749305 h 5749305"/>
              <a:gd name="connsiteX0" fmla="*/ 0 w 1233996"/>
              <a:gd name="connsiteY0" fmla="*/ 6868391 h 6868391"/>
              <a:gd name="connsiteX1" fmla="*/ 241323 w 1233996"/>
              <a:gd name="connsiteY1" fmla="*/ 0 h 6868391"/>
              <a:gd name="connsiteX2" fmla="*/ 1231615 w 1233996"/>
              <a:gd name="connsiteY2" fmla="*/ 1119086 h 6868391"/>
              <a:gd name="connsiteX3" fmla="*/ 1233996 w 1233996"/>
              <a:gd name="connsiteY3" fmla="*/ 6868391 h 6868391"/>
              <a:gd name="connsiteX4" fmla="*/ 0 w 1233996"/>
              <a:gd name="connsiteY4" fmla="*/ 6868391 h 6868391"/>
              <a:gd name="connsiteX0" fmla="*/ 0 w 1235763"/>
              <a:gd name="connsiteY0" fmla="*/ 6892305 h 6892305"/>
              <a:gd name="connsiteX1" fmla="*/ 241323 w 1235763"/>
              <a:gd name="connsiteY1" fmla="*/ 23914 h 6892305"/>
              <a:gd name="connsiteX2" fmla="*/ 1235637 w 1235763"/>
              <a:gd name="connsiteY2" fmla="*/ 0 h 6892305"/>
              <a:gd name="connsiteX3" fmla="*/ 1233996 w 1235763"/>
              <a:gd name="connsiteY3" fmla="*/ 6892305 h 6892305"/>
              <a:gd name="connsiteX4" fmla="*/ 0 w 1235763"/>
              <a:gd name="connsiteY4" fmla="*/ 6892305 h 6892305"/>
              <a:gd name="connsiteX0" fmla="*/ 0 w 1235763"/>
              <a:gd name="connsiteY0" fmla="*/ 6892305 h 6892305"/>
              <a:gd name="connsiteX1" fmla="*/ 239480 w 1235763"/>
              <a:gd name="connsiteY1" fmla="*/ 21533 h 6892305"/>
              <a:gd name="connsiteX2" fmla="*/ 1235637 w 1235763"/>
              <a:gd name="connsiteY2" fmla="*/ 0 h 6892305"/>
              <a:gd name="connsiteX3" fmla="*/ 1233996 w 1235763"/>
              <a:gd name="connsiteY3" fmla="*/ 6892305 h 6892305"/>
              <a:gd name="connsiteX4" fmla="*/ 0 w 1235763"/>
              <a:gd name="connsiteY4" fmla="*/ 6892305 h 6892305"/>
              <a:gd name="connsiteX0" fmla="*/ 0 w 1235763"/>
              <a:gd name="connsiteY0" fmla="*/ 6892305 h 6892305"/>
              <a:gd name="connsiteX1" fmla="*/ 245582 w 1235763"/>
              <a:gd name="connsiteY1" fmla="*/ 11023 h 6892305"/>
              <a:gd name="connsiteX2" fmla="*/ 1235637 w 1235763"/>
              <a:gd name="connsiteY2" fmla="*/ 0 h 6892305"/>
              <a:gd name="connsiteX3" fmla="*/ 1233996 w 1235763"/>
              <a:gd name="connsiteY3" fmla="*/ 6892305 h 6892305"/>
              <a:gd name="connsiteX4" fmla="*/ 0 w 1235763"/>
              <a:gd name="connsiteY4" fmla="*/ 6892305 h 6892305"/>
              <a:gd name="connsiteX0" fmla="*/ 0 w 1235763"/>
              <a:gd name="connsiteY0" fmla="*/ 6892305 h 6892305"/>
              <a:gd name="connsiteX1" fmla="*/ 245582 w 1235763"/>
              <a:gd name="connsiteY1" fmla="*/ 3880 h 6892305"/>
              <a:gd name="connsiteX2" fmla="*/ 1235637 w 1235763"/>
              <a:gd name="connsiteY2" fmla="*/ 0 h 6892305"/>
              <a:gd name="connsiteX3" fmla="*/ 1233996 w 1235763"/>
              <a:gd name="connsiteY3" fmla="*/ 6892305 h 6892305"/>
              <a:gd name="connsiteX4" fmla="*/ 0 w 1235763"/>
              <a:gd name="connsiteY4" fmla="*/ 6892305 h 68923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5763" h="6892305">
                <a:moveTo>
                  <a:pt x="0" y="6892305"/>
                </a:moveTo>
                <a:lnTo>
                  <a:pt x="245582" y="3880"/>
                </a:lnTo>
                <a:cubicBezTo>
                  <a:pt x="577634" y="-3298"/>
                  <a:pt x="903585" y="7178"/>
                  <a:pt x="1235637" y="0"/>
                </a:cubicBezTo>
                <a:cubicBezTo>
                  <a:pt x="1236431" y="1916435"/>
                  <a:pt x="1233202" y="4975870"/>
                  <a:pt x="1233996" y="6892305"/>
                </a:cubicBezTo>
                <a:lnTo>
                  <a:pt x="0" y="6892305"/>
                </a:lnTo>
                <a:close/>
              </a:path>
            </a:pathLst>
          </a:custGeom>
          <a:blipFill dpi="0" rotWithShape="1">
            <a:blip r:embed="rId2"/>
            <a:srcRect/>
            <a:stretch>
              <a:fillRect/>
            </a:stretch>
          </a:blipFill>
          <a:ln>
            <a:noFill/>
          </a:ln>
        </p:spPr>
        <p:txBody>
          <a:bodyPr lIns="0" tIns="1332000" bIns="0" anchor="t" anchorCtr="0"/>
          <a:lstStyle>
            <a:lvl1pPr marL="0" indent="0" algn="ctr">
              <a:lnSpc>
                <a:spcPct val="100000"/>
              </a:lnSpc>
              <a:spcBef>
                <a:spcPts val="0"/>
              </a:spcBef>
              <a:spcAft>
                <a:spcPts val="0"/>
              </a:spcAft>
              <a:buNone/>
              <a:defRPr sz="100">
                <a:solidFill>
                  <a:schemeClr val="tx1"/>
                </a:solidFill>
              </a:defRPr>
            </a:lvl1pPr>
          </a:lstStyle>
          <a:p>
            <a:r>
              <a:rPr lang="sv-SE"/>
              <a:t>.</a:t>
            </a:r>
          </a:p>
        </p:txBody>
      </p:sp>
      <p:sp>
        <p:nvSpPr>
          <p:cNvPr id="6" name="Rektangel 5">
            <a:extLst>
              <a:ext uri="{FF2B5EF4-FFF2-40B4-BE49-F238E27FC236}">
                <a16:creationId xmlns:a16="http://schemas.microsoft.com/office/drawing/2014/main" id="{1A5E3EC2-7DB2-4C8C-8E35-255720F3AAA6}"/>
              </a:ext>
            </a:extLst>
          </p:cNvPr>
          <p:cNvSpPr/>
          <p:nvPr userDrawn="1"/>
        </p:nvSpPr>
        <p:spPr>
          <a:xfrm>
            <a:off x="-2088107" y="24063"/>
            <a:ext cx="2003883" cy="3750899"/>
          </a:xfrm>
          <a:prstGeom prst="rect">
            <a:avLst/>
          </a:prstGeom>
          <a:solidFill>
            <a:schemeClr val="bg1">
              <a:lumMod val="75000"/>
            </a:schemeClr>
          </a:solidFill>
        </p:spPr>
        <p:txBody>
          <a:bodyPr wrap="square">
            <a:spAutoFit/>
          </a:bodyPr>
          <a:lstStyle/>
          <a:p>
            <a:pPr marL="0" lvl="0" indent="0">
              <a:lnSpc>
                <a:spcPct val="107000"/>
              </a:lnSpc>
              <a:spcAft>
                <a:spcPts val="800"/>
              </a:spcAft>
              <a:buFont typeface="+mj-lt"/>
              <a:buNone/>
            </a:pPr>
            <a:r>
              <a:rPr lang="sv-SE" sz="1200" i="1" u="none">
                <a:effectLst/>
                <a:latin typeface="Calibri" panose="020F0502020204030204" pitchFamily="34" charset="0"/>
                <a:ea typeface="Calibri" panose="020F0502020204030204" pitchFamily="34" charset="0"/>
                <a:cs typeface="Times New Roman" panose="02020603050405020304" pitchFamily="18" charset="0"/>
              </a:rPr>
              <a:t>Text, kil och utbytbar stor bild: </a:t>
            </a:r>
          </a:p>
          <a:p>
            <a:pPr marL="0" lvl="0" indent="0">
              <a:lnSpc>
                <a:spcPct val="107000"/>
              </a:lnSpc>
              <a:spcAft>
                <a:spcPts val="800"/>
              </a:spcAft>
              <a:buFont typeface="+mj-lt"/>
              <a:buNone/>
            </a:pPr>
            <a:r>
              <a:rPr lang="sv-SE" sz="1200" i="0" u="none">
                <a:effectLst/>
                <a:latin typeface="Calibri" panose="020F0502020204030204" pitchFamily="34" charset="0"/>
                <a:ea typeface="Calibri" panose="020F0502020204030204" pitchFamily="34" charset="0"/>
                <a:cs typeface="Times New Roman" panose="02020603050405020304" pitchFamily="18" charset="0"/>
              </a:rPr>
              <a:t>a. Byta till egen bild: klicka på ikonen för ”Bilder” i platshållaren och infoga bild, som inte bör vara för detaljerad. </a:t>
            </a:r>
          </a:p>
          <a:p>
            <a:pPr marL="0" lvl="0" indent="0">
              <a:lnSpc>
                <a:spcPct val="107000"/>
              </a:lnSpc>
              <a:spcAft>
                <a:spcPts val="800"/>
              </a:spcAft>
              <a:buFont typeface="+mj-lt"/>
              <a:buNone/>
            </a:pPr>
            <a:r>
              <a:rPr lang="sv-SE" sz="1200" i="0" u="none">
                <a:effectLst/>
                <a:latin typeface="Calibri" panose="020F0502020204030204" pitchFamily="34" charset="0"/>
                <a:ea typeface="Calibri" panose="020F0502020204030204" pitchFamily="34" charset="0"/>
                <a:cs typeface="Times New Roman" panose="02020603050405020304" pitchFamily="18" charset="0"/>
              </a:rPr>
              <a:t>b. Flytta bilden inom bildytan: markera bilden, välj ”Beskär”, markera bilden igen och flytta/ändra storlek.</a:t>
            </a:r>
          </a:p>
          <a:p>
            <a:pPr marL="0" lvl="0" indent="0">
              <a:lnSpc>
                <a:spcPct val="107000"/>
              </a:lnSpc>
              <a:spcAft>
                <a:spcPts val="800"/>
              </a:spcAft>
              <a:buFont typeface="+mj-lt"/>
              <a:buNone/>
            </a:pPr>
            <a:r>
              <a:rPr lang="sv-SE" sz="1200" i="0" u="none">
                <a:effectLst/>
                <a:latin typeface="Calibri" panose="020F0502020204030204" pitchFamily="34" charset="0"/>
                <a:ea typeface="Calibri" panose="020F0502020204030204" pitchFamily="34" charset="0"/>
                <a:cs typeface="Times New Roman" panose="02020603050405020304" pitchFamily="18" charset="0"/>
              </a:rPr>
              <a:t>c. Byta färg på kilen: markera kilen, välj annan temafärg med ”Figurfyllning”. Om kilen inte kan markeras, markera bildytan och välj ”Placera längst bak”.</a:t>
            </a:r>
          </a:p>
        </p:txBody>
      </p:sp>
      <p:sp>
        <p:nvSpPr>
          <p:cNvPr id="10" name="Rubrik 1">
            <a:extLst>
              <a:ext uri="{FF2B5EF4-FFF2-40B4-BE49-F238E27FC236}">
                <a16:creationId xmlns:a16="http://schemas.microsoft.com/office/drawing/2014/main" id="{DAD75157-2CF5-43DE-9D1C-3B451B4BA390}"/>
              </a:ext>
            </a:extLst>
          </p:cNvPr>
          <p:cNvSpPr>
            <a:spLocks noGrp="1"/>
          </p:cNvSpPr>
          <p:nvPr>
            <p:ph type="title"/>
          </p:nvPr>
        </p:nvSpPr>
        <p:spPr>
          <a:xfrm>
            <a:off x="768720" y="1250479"/>
            <a:ext cx="5168055" cy="880197"/>
          </a:xfrm>
        </p:spPr>
        <p:txBody>
          <a:bodyPr/>
          <a:lstStyle/>
          <a:p>
            <a:r>
              <a:rPr lang="en-US"/>
              <a:t>Click to edit Master title style</a:t>
            </a:r>
            <a:endParaRPr lang="sv-SE"/>
          </a:p>
        </p:txBody>
      </p:sp>
      <p:sp>
        <p:nvSpPr>
          <p:cNvPr id="11" name="Platshållare för innehåll 2">
            <a:extLst>
              <a:ext uri="{FF2B5EF4-FFF2-40B4-BE49-F238E27FC236}">
                <a16:creationId xmlns:a16="http://schemas.microsoft.com/office/drawing/2014/main" id="{8498AC19-0878-4078-B419-F210CA38C664}"/>
              </a:ext>
            </a:extLst>
          </p:cNvPr>
          <p:cNvSpPr>
            <a:spLocks noGrp="1"/>
          </p:cNvSpPr>
          <p:nvPr>
            <p:ph idx="1"/>
          </p:nvPr>
        </p:nvSpPr>
        <p:spPr>
          <a:xfrm>
            <a:off x="768720" y="2397440"/>
            <a:ext cx="5168055" cy="364851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9" name="Platshållare för text 8">
            <a:extLst>
              <a:ext uri="{FF2B5EF4-FFF2-40B4-BE49-F238E27FC236}">
                <a16:creationId xmlns:a16="http://schemas.microsoft.com/office/drawing/2014/main" id="{098BC990-E3F0-4969-A62C-2B2DAB821CFD}"/>
              </a:ext>
            </a:extLst>
          </p:cNvPr>
          <p:cNvSpPr>
            <a:spLocks noGrp="1"/>
          </p:cNvSpPr>
          <p:nvPr>
            <p:ph type="body" sz="quarter" idx="11" hasCustomPrompt="1"/>
          </p:nvPr>
        </p:nvSpPr>
        <p:spPr>
          <a:xfrm>
            <a:off x="5523045" y="-26568"/>
            <a:ext cx="1565663" cy="6887833"/>
          </a:xfrm>
          <a:custGeom>
            <a:avLst/>
            <a:gdLst>
              <a:gd name="connsiteX0" fmla="*/ 0 w 1533233"/>
              <a:gd name="connsiteY0" fmla="*/ 6008703 h 6008703"/>
              <a:gd name="connsiteX1" fmla="*/ 1533233 w 1533233"/>
              <a:gd name="connsiteY1" fmla="*/ 0 h 6008703"/>
              <a:gd name="connsiteX2" fmla="*/ 1533233 w 1533233"/>
              <a:gd name="connsiteY2" fmla="*/ 6008703 h 6008703"/>
              <a:gd name="connsiteX3" fmla="*/ 0 w 1533233"/>
              <a:gd name="connsiteY3" fmla="*/ 6008703 h 6008703"/>
              <a:gd name="connsiteX0" fmla="*/ 0 w 1533233"/>
              <a:gd name="connsiteY0" fmla="*/ 6008703 h 6014621"/>
              <a:gd name="connsiteX1" fmla="*/ 1533233 w 1533233"/>
              <a:gd name="connsiteY1" fmla="*/ 0 h 6014621"/>
              <a:gd name="connsiteX2" fmla="*/ 314033 w 1533233"/>
              <a:gd name="connsiteY2" fmla="*/ 6014621 h 6014621"/>
              <a:gd name="connsiteX3" fmla="*/ 0 w 1533233"/>
              <a:gd name="connsiteY3" fmla="*/ 6008703 h 6014621"/>
              <a:gd name="connsiteX0" fmla="*/ 0 w 1538565"/>
              <a:gd name="connsiteY0" fmla="*/ 5843418 h 5849336"/>
              <a:gd name="connsiteX1" fmla="*/ 1538565 w 1538565"/>
              <a:gd name="connsiteY1" fmla="*/ 0 h 5849336"/>
              <a:gd name="connsiteX2" fmla="*/ 314033 w 1538565"/>
              <a:gd name="connsiteY2" fmla="*/ 5849336 h 5849336"/>
              <a:gd name="connsiteX3" fmla="*/ 0 w 1538565"/>
              <a:gd name="connsiteY3" fmla="*/ 5843418 h 5849336"/>
              <a:gd name="connsiteX0" fmla="*/ 0 w 1538565"/>
              <a:gd name="connsiteY0" fmla="*/ 5843418 h 5849336"/>
              <a:gd name="connsiteX1" fmla="*/ 1538565 w 1538565"/>
              <a:gd name="connsiteY1" fmla="*/ 0 h 5849336"/>
              <a:gd name="connsiteX2" fmla="*/ 1492752 w 1538565"/>
              <a:gd name="connsiteY2" fmla="*/ 216524 h 5849336"/>
              <a:gd name="connsiteX3" fmla="*/ 314033 w 1538565"/>
              <a:gd name="connsiteY3" fmla="*/ 5849336 h 5849336"/>
              <a:gd name="connsiteX4" fmla="*/ 0 w 1538565"/>
              <a:gd name="connsiteY4" fmla="*/ 5843418 h 5849336"/>
              <a:gd name="connsiteX0" fmla="*/ 0 w 1542759"/>
              <a:gd name="connsiteY0" fmla="*/ 5843418 h 5849336"/>
              <a:gd name="connsiteX1" fmla="*/ 1538565 w 1542759"/>
              <a:gd name="connsiteY1" fmla="*/ 0 h 5849336"/>
              <a:gd name="connsiteX2" fmla="*/ 1542759 w 1542759"/>
              <a:gd name="connsiteY2" fmla="*/ 54599 h 5849336"/>
              <a:gd name="connsiteX3" fmla="*/ 314033 w 1542759"/>
              <a:gd name="connsiteY3" fmla="*/ 5849336 h 5849336"/>
              <a:gd name="connsiteX4" fmla="*/ 0 w 1542759"/>
              <a:gd name="connsiteY4" fmla="*/ 5843418 h 5849336"/>
              <a:gd name="connsiteX0" fmla="*/ 0 w 1538565"/>
              <a:gd name="connsiteY0" fmla="*/ 5843418 h 5849336"/>
              <a:gd name="connsiteX1" fmla="*/ 1538565 w 1538565"/>
              <a:gd name="connsiteY1" fmla="*/ 0 h 5849336"/>
              <a:gd name="connsiteX2" fmla="*/ 1535615 w 1538565"/>
              <a:gd name="connsiteY2" fmla="*/ 56980 h 5849336"/>
              <a:gd name="connsiteX3" fmla="*/ 314033 w 1538565"/>
              <a:gd name="connsiteY3" fmla="*/ 5849336 h 5849336"/>
              <a:gd name="connsiteX4" fmla="*/ 0 w 1538565"/>
              <a:gd name="connsiteY4" fmla="*/ 5843418 h 5849336"/>
              <a:gd name="connsiteX0" fmla="*/ 0 w 1578477"/>
              <a:gd name="connsiteY0" fmla="*/ 5843418 h 5849336"/>
              <a:gd name="connsiteX1" fmla="*/ 1538565 w 1578477"/>
              <a:gd name="connsiteY1" fmla="*/ 0 h 5849336"/>
              <a:gd name="connsiteX2" fmla="*/ 1578477 w 1578477"/>
              <a:gd name="connsiteY2" fmla="*/ 87937 h 5849336"/>
              <a:gd name="connsiteX3" fmla="*/ 314033 w 1578477"/>
              <a:gd name="connsiteY3" fmla="*/ 5849336 h 5849336"/>
              <a:gd name="connsiteX4" fmla="*/ 0 w 1578477"/>
              <a:gd name="connsiteY4" fmla="*/ 5843418 h 5849336"/>
              <a:gd name="connsiteX0" fmla="*/ 0 w 1578502"/>
              <a:gd name="connsiteY0" fmla="*/ 5843418 h 5849336"/>
              <a:gd name="connsiteX1" fmla="*/ 1538565 w 1578502"/>
              <a:gd name="connsiteY1" fmla="*/ 0 h 5849336"/>
              <a:gd name="connsiteX2" fmla="*/ 1578477 w 1578502"/>
              <a:gd name="connsiteY2" fmla="*/ 87937 h 5849336"/>
              <a:gd name="connsiteX3" fmla="*/ 314033 w 1578502"/>
              <a:gd name="connsiteY3" fmla="*/ 5849336 h 5849336"/>
              <a:gd name="connsiteX4" fmla="*/ 0 w 1578502"/>
              <a:gd name="connsiteY4" fmla="*/ 5843418 h 5849336"/>
              <a:gd name="connsiteX0" fmla="*/ 0 w 1543111"/>
              <a:gd name="connsiteY0" fmla="*/ 5843418 h 5849336"/>
              <a:gd name="connsiteX1" fmla="*/ 1538565 w 1543111"/>
              <a:gd name="connsiteY1" fmla="*/ 0 h 5849336"/>
              <a:gd name="connsiteX2" fmla="*/ 1530852 w 1543111"/>
              <a:gd name="connsiteY2" fmla="*/ 83174 h 5849336"/>
              <a:gd name="connsiteX3" fmla="*/ 314033 w 1543111"/>
              <a:gd name="connsiteY3" fmla="*/ 5849336 h 5849336"/>
              <a:gd name="connsiteX4" fmla="*/ 0 w 1543111"/>
              <a:gd name="connsiteY4" fmla="*/ 5843418 h 5849336"/>
              <a:gd name="connsiteX0" fmla="*/ 0 w 1540225"/>
              <a:gd name="connsiteY0" fmla="*/ 5843418 h 5849336"/>
              <a:gd name="connsiteX1" fmla="*/ 1538565 w 1540225"/>
              <a:gd name="connsiteY1" fmla="*/ 0 h 5849336"/>
              <a:gd name="connsiteX2" fmla="*/ 1530852 w 1540225"/>
              <a:gd name="connsiteY2" fmla="*/ 83174 h 5849336"/>
              <a:gd name="connsiteX3" fmla="*/ 314033 w 1540225"/>
              <a:gd name="connsiteY3" fmla="*/ 5849336 h 5849336"/>
              <a:gd name="connsiteX4" fmla="*/ 0 w 1540225"/>
              <a:gd name="connsiteY4" fmla="*/ 5843418 h 5849336"/>
              <a:gd name="connsiteX0" fmla="*/ 0 w 1545425"/>
              <a:gd name="connsiteY0" fmla="*/ 5843418 h 5849336"/>
              <a:gd name="connsiteX1" fmla="*/ 1538565 w 1545425"/>
              <a:gd name="connsiteY1" fmla="*/ 0 h 5849336"/>
              <a:gd name="connsiteX2" fmla="*/ 1545139 w 1545425"/>
              <a:gd name="connsiteY2" fmla="*/ 80793 h 5849336"/>
              <a:gd name="connsiteX3" fmla="*/ 314033 w 1545425"/>
              <a:gd name="connsiteY3" fmla="*/ 5849336 h 5849336"/>
              <a:gd name="connsiteX4" fmla="*/ 0 w 1545425"/>
              <a:gd name="connsiteY4" fmla="*/ 5843418 h 5849336"/>
              <a:gd name="connsiteX0" fmla="*/ 0 w 1543488"/>
              <a:gd name="connsiteY0" fmla="*/ 5843418 h 5849336"/>
              <a:gd name="connsiteX1" fmla="*/ 1538565 w 1543488"/>
              <a:gd name="connsiteY1" fmla="*/ 0 h 5849336"/>
              <a:gd name="connsiteX2" fmla="*/ 1542758 w 1543488"/>
              <a:gd name="connsiteY2" fmla="*/ 49836 h 5849336"/>
              <a:gd name="connsiteX3" fmla="*/ 314033 w 1543488"/>
              <a:gd name="connsiteY3" fmla="*/ 5849336 h 5849336"/>
              <a:gd name="connsiteX4" fmla="*/ 0 w 1543488"/>
              <a:gd name="connsiteY4" fmla="*/ 5843418 h 5849336"/>
              <a:gd name="connsiteX0" fmla="*/ 0 w 1547499"/>
              <a:gd name="connsiteY0" fmla="*/ 6878649 h 6884567"/>
              <a:gd name="connsiteX1" fmla="*/ 1545097 w 1547499"/>
              <a:gd name="connsiteY1" fmla="*/ 0 h 6884567"/>
              <a:gd name="connsiteX2" fmla="*/ 1542758 w 1547499"/>
              <a:gd name="connsiteY2" fmla="*/ 1085067 h 6884567"/>
              <a:gd name="connsiteX3" fmla="*/ 314033 w 1547499"/>
              <a:gd name="connsiteY3" fmla="*/ 6884567 h 6884567"/>
              <a:gd name="connsiteX4" fmla="*/ 0 w 1547499"/>
              <a:gd name="connsiteY4" fmla="*/ 6878649 h 6884567"/>
              <a:gd name="connsiteX0" fmla="*/ 0 w 1565663"/>
              <a:gd name="connsiteY0" fmla="*/ 6878649 h 6884567"/>
              <a:gd name="connsiteX1" fmla="*/ 1545097 w 1565663"/>
              <a:gd name="connsiteY1" fmla="*/ 0 h 6884567"/>
              <a:gd name="connsiteX2" fmla="*/ 1565618 w 1565663"/>
              <a:gd name="connsiteY2" fmla="*/ 20444 h 6884567"/>
              <a:gd name="connsiteX3" fmla="*/ 314033 w 1565663"/>
              <a:gd name="connsiteY3" fmla="*/ 6884567 h 6884567"/>
              <a:gd name="connsiteX4" fmla="*/ 0 w 1565663"/>
              <a:gd name="connsiteY4" fmla="*/ 6878649 h 6884567"/>
              <a:gd name="connsiteX0" fmla="*/ 0 w 1565663"/>
              <a:gd name="connsiteY0" fmla="*/ 6878649 h 6887833"/>
              <a:gd name="connsiteX1" fmla="*/ 1545097 w 1565663"/>
              <a:gd name="connsiteY1" fmla="*/ 0 h 6887833"/>
              <a:gd name="connsiteX2" fmla="*/ 1565618 w 1565663"/>
              <a:gd name="connsiteY2" fmla="*/ 20444 h 6887833"/>
              <a:gd name="connsiteX3" fmla="*/ 349955 w 1565663"/>
              <a:gd name="connsiteY3" fmla="*/ 6887833 h 6887833"/>
              <a:gd name="connsiteX4" fmla="*/ 0 w 1565663"/>
              <a:gd name="connsiteY4" fmla="*/ 6878649 h 6887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5663" h="6887833">
                <a:moveTo>
                  <a:pt x="0" y="6878649"/>
                </a:moveTo>
                <a:lnTo>
                  <a:pt x="1545097" y="0"/>
                </a:lnTo>
                <a:cubicBezTo>
                  <a:pt x="1551258" y="26931"/>
                  <a:pt x="1566602" y="-16011"/>
                  <a:pt x="1565618" y="20444"/>
                </a:cubicBezTo>
                <a:lnTo>
                  <a:pt x="349955" y="6887833"/>
                </a:lnTo>
                <a:lnTo>
                  <a:pt x="0" y="6878649"/>
                </a:lnTo>
                <a:close/>
              </a:path>
            </a:pathLst>
          </a:custGeom>
          <a:solidFill>
            <a:schemeClr val="accent3"/>
          </a:solidFill>
          <a:ln>
            <a:noFill/>
          </a:ln>
        </p:spPr>
        <p:txBody>
          <a:bodyPr/>
          <a:lstStyle>
            <a:lvl1pPr marL="0" indent="0">
              <a:buNone/>
              <a:defRPr sz="100"/>
            </a:lvl1pPr>
          </a:lstStyle>
          <a:p>
            <a:pPr lvl="0"/>
            <a:r>
              <a:rPr lang="sv-SE"/>
              <a:t>.</a:t>
            </a:r>
          </a:p>
        </p:txBody>
      </p:sp>
    </p:spTree>
    <p:extLst>
      <p:ext uri="{BB962C8B-B14F-4D97-AF65-F5344CB8AC3E}">
        <p14:creationId xmlns:p14="http://schemas.microsoft.com/office/powerpoint/2010/main" val="3475606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55D1907-0D70-4CB2-988F-97D44F560C23}"/>
              </a:ext>
            </a:extLst>
          </p:cNvPr>
          <p:cNvSpPr>
            <a:spLocks noGrp="1"/>
          </p:cNvSpPr>
          <p:nvPr>
            <p:ph type="title"/>
          </p:nvPr>
        </p:nvSpPr>
        <p:spPr>
          <a:xfrm>
            <a:off x="755071" y="1226128"/>
            <a:ext cx="10643755" cy="911374"/>
          </a:xfrm>
        </p:spPr>
        <p:txBody>
          <a:bodyPr/>
          <a:lstStyle/>
          <a:p>
            <a:r>
              <a:rPr lang="en-US"/>
              <a:t>Click to edit Master title style</a:t>
            </a:r>
            <a:endParaRPr lang="sv-SE"/>
          </a:p>
        </p:txBody>
      </p:sp>
      <p:sp>
        <p:nvSpPr>
          <p:cNvPr id="3" name="Platshållare för innehåll 2">
            <a:extLst>
              <a:ext uri="{FF2B5EF4-FFF2-40B4-BE49-F238E27FC236}">
                <a16:creationId xmlns:a16="http://schemas.microsoft.com/office/drawing/2014/main" id="{6CCC67DE-D694-40F6-9033-2F22DF4C802A}"/>
              </a:ext>
            </a:extLst>
          </p:cNvPr>
          <p:cNvSpPr>
            <a:spLocks noGrp="1"/>
          </p:cNvSpPr>
          <p:nvPr>
            <p:ph idx="1"/>
          </p:nvPr>
        </p:nvSpPr>
        <p:spPr>
          <a:xfrm>
            <a:off x="755072" y="2407521"/>
            <a:ext cx="10654146" cy="36815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Rektangel 3">
            <a:extLst>
              <a:ext uri="{FF2B5EF4-FFF2-40B4-BE49-F238E27FC236}">
                <a16:creationId xmlns:a16="http://schemas.microsoft.com/office/drawing/2014/main" id="{1A3F9988-970A-4CA2-AFCD-21F25D8AD082}"/>
              </a:ext>
            </a:extLst>
          </p:cNvPr>
          <p:cNvSpPr/>
          <p:nvPr userDrawn="1"/>
        </p:nvSpPr>
        <p:spPr>
          <a:xfrm>
            <a:off x="-2074460" y="24063"/>
            <a:ext cx="1990236" cy="874085"/>
          </a:xfrm>
          <a:prstGeom prst="rect">
            <a:avLst/>
          </a:prstGeom>
          <a:solidFill>
            <a:schemeClr val="bg1">
              <a:lumMod val="75000"/>
            </a:schemeClr>
          </a:solidFill>
        </p:spPr>
        <p:txBody>
          <a:bodyPr wrap="square">
            <a:spAutoFit/>
          </a:bodyPr>
          <a:lstStyle/>
          <a:p>
            <a:pPr marL="0" lvl="0" indent="0">
              <a:lnSpc>
                <a:spcPct val="107000"/>
              </a:lnSpc>
              <a:spcAft>
                <a:spcPts val="800"/>
              </a:spcAft>
              <a:buFont typeface="+mj-lt"/>
              <a:buNone/>
              <a:tabLst>
                <a:tab pos="265113" algn="l"/>
              </a:tabLst>
            </a:pPr>
            <a:r>
              <a:rPr lang="sv-SE" sz="1200" b="0" i="1" u="none">
                <a:effectLst/>
                <a:latin typeface="Calibri" panose="020F0502020204030204" pitchFamily="34" charset="0"/>
                <a:ea typeface="Calibri" panose="020F0502020204030204" pitchFamily="34" charset="0"/>
                <a:cs typeface="Times New Roman" panose="02020603050405020304" pitchFamily="18" charset="0"/>
              </a:rPr>
              <a:t>Rubrik och innehåll: </a:t>
            </a:r>
            <a:r>
              <a:rPr lang="sv-SE" sz="1200" b="0" i="0" u="none">
                <a:effectLst/>
                <a:latin typeface="Calibri" panose="020F0502020204030204" pitchFamily="34" charset="0"/>
                <a:ea typeface="Calibri" panose="020F0502020204030204" pitchFamily="34" charset="0"/>
                <a:cs typeface="Times New Roman" panose="02020603050405020304" pitchFamily="18" charset="0"/>
              </a:rPr>
              <a:t>för en- eller tvåradig rubrik och innehåll i fullbredd. Du kan också lägga in en bildtext.</a:t>
            </a:r>
          </a:p>
        </p:txBody>
      </p:sp>
    </p:spTree>
    <p:extLst>
      <p:ext uri="{BB962C8B-B14F-4D97-AF65-F5344CB8AC3E}">
        <p14:creationId xmlns:p14="http://schemas.microsoft.com/office/powerpoint/2010/main" val="3061688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ubrik och innehåll i tvåspal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55D1907-0D70-4CB2-988F-97D44F560C23}"/>
              </a:ext>
            </a:extLst>
          </p:cNvPr>
          <p:cNvSpPr>
            <a:spLocks noGrp="1"/>
          </p:cNvSpPr>
          <p:nvPr>
            <p:ph type="title"/>
          </p:nvPr>
        </p:nvSpPr>
        <p:spPr>
          <a:xfrm>
            <a:off x="755071" y="1226128"/>
            <a:ext cx="10643755" cy="911374"/>
          </a:xfrm>
        </p:spPr>
        <p:txBody>
          <a:bodyPr/>
          <a:lstStyle/>
          <a:p>
            <a:r>
              <a:rPr lang="en-US"/>
              <a:t>Click to edit Master title style</a:t>
            </a:r>
            <a:endParaRPr lang="sv-SE"/>
          </a:p>
        </p:txBody>
      </p:sp>
      <p:sp>
        <p:nvSpPr>
          <p:cNvPr id="3" name="Platshållare för innehåll 2">
            <a:extLst>
              <a:ext uri="{FF2B5EF4-FFF2-40B4-BE49-F238E27FC236}">
                <a16:creationId xmlns:a16="http://schemas.microsoft.com/office/drawing/2014/main" id="{6CCC67DE-D694-40F6-9033-2F22DF4C802A}"/>
              </a:ext>
            </a:extLst>
          </p:cNvPr>
          <p:cNvSpPr>
            <a:spLocks noGrp="1"/>
          </p:cNvSpPr>
          <p:nvPr>
            <p:ph idx="1"/>
          </p:nvPr>
        </p:nvSpPr>
        <p:spPr>
          <a:xfrm>
            <a:off x="755072" y="2407521"/>
            <a:ext cx="5198919" cy="36815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Platshållare för innehåll 2">
            <a:extLst>
              <a:ext uri="{FF2B5EF4-FFF2-40B4-BE49-F238E27FC236}">
                <a16:creationId xmlns:a16="http://schemas.microsoft.com/office/drawing/2014/main" id="{7C6F9F6A-5EE1-426E-AAF4-F9163894A515}"/>
              </a:ext>
            </a:extLst>
          </p:cNvPr>
          <p:cNvSpPr>
            <a:spLocks noGrp="1"/>
          </p:cNvSpPr>
          <p:nvPr>
            <p:ph idx="10"/>
          </p:nvPr>
        </p:nvSpPr>
        <p:spPr>
          <a:xfrm>
            <a:off x="6231083" y="2407521"/>
            <a:ext cx="5198919" cy="36815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9" name="Platshållare för text 8">
            <a:extLst>
              <a:ext uri="{FF2B5EF4-FFF2-40B4-BE49-F238E27FC236}">
                <a16:creationId xmlns:a16="http://schemas.microsoft.com/office/drawing/2014/main" id="{D73A66CF-1C52-44FE-85C6-604CF9819DFD}"/>
              </a:ext>
            </a:extLst>
          </p:cNvPr>
          <p:cNvSpPr>
            <a:spLocks noGrp="1"/>
          </p:cNvSpPr>
          <p:nvPr>
            <p:ph type="body" sz="quarter" idx="11" hasCustomPrompt="1"/>
          </p:nvPr>
        </p:nvSpPr>
        <p:spPr>
          <a:xfrm>
            <a:off x="758825" y="6140310"/>
            <a:ext cx="5205413" cy="260350"/>
          </a:xfrm>
        </p:spPr>
        <p:txBody>
          <a:bodyPr/>
          <a:lstStyle>
            <a:lvl1pPr marL="0" indent="0">
              <a:lnSpc>
                <a:spcPct val="100000"/>
              </a:lnSpc>
              <a:spcBef>
                <a:spcPts val="0"/>
              </a:spcBef>
              <a:buFontTx/>
              <a:buNone/>
              <a:defRPr sz="1000"/>
            </a:lvl1pPr>
          </a:lstStyle>
          <a:p>
            <a:pPr lvl="0"/>
            <a:r>
              <a:rPr lang="sv-SE"/>
              <a:t>Bildtext</a:t>
            </a:r>
          </a:p>
        </p:txBody>
      </p:sp>
      <p:sp>
        <p:nvSpPr>
          <p:cNvPr id="10" name="Platshållare för text 8">
            <a:extLst>
              <a:ext uri="{FF2B5EF4-FFF2-40B4-BE49-F238E27FC236}">
                <a16:creationId xmlns:a16="http://schemas.microsoft.com/office/drawing/2014/main" id="{02F528CE-D42C-4F3A-A140-BC71A68198D5}"/>
              </a:ext>
            </a:extLst>
          </p:cNvPr>
          <p:cNvSpPr>
            <a:spLocks noGrp="1"/>
          </p:cNvSpPr>
          <p:nvPr>
            <p:ph type="body" sz="quarter" idx="12" hasCustomPrompt="1"/>
          </p:nvPr>
        </p:nvSpPr>
        <p:spPr>
          <a:xfrm>
            <a:off x="6219234" y="6140310"/>
            <a:ext cx="5205413" cy="260350"/>
          </a:xfrm>
        </p:spPr>
        <p:txBody>
          <a:bodyPr/>
          <a:lstStyle>
            <a:lvl1pPr marL="0" indent="0">
              <a:lnSpc>
                <a:spcPct val="100000"/>
              </a:lnSpc>
              <a:spcBef>
                <a:spcPts val="0"/>
              </a:spcBef>
              <a:buFontTx/>
              <a:buNone/>
              <a:defRPr sz="1000"/>
            </a:lvl1pPr>
          </a:lstStyle>
          <a:p>
            <a:pPr lvl="0"/>
            <a:r>
              <a:rPr lang="sv-SE"/>
              <a:t>Bildtext</a:t>
            </a:r>
          </a:p>
        </p:txBody>
      </p:sp>
      <p:sp>
        <p:nvSpPr>
          <p:cNvPr id="7" name="Rektangel 6">
            <a:extLst>
              <a:ext uri="{FF2B5EF4-FFF2-40B4-BE49-F238E27FC236}">
                <a16:creationId xmlns:a16="http://schemas.microsoft.com/office/drawing/2014/main" id="{6D8929DC-ABE9-4B31-816A-840B7C28DBBC}"/>
              </a:ext>
            </a:extLst>
          </p:cNvPr>
          <p:cNvSpPr/>
          <p:nvPr userDrawn="1"/>
        </p:nvSpPr>
        <p:spPr>
          <a:xfrm>
            <a:off x="-2088107" y="24063"/>
            <a:ext cx="2003883" cy="1269322"/>
          </a:xfrm>
          <a:prstGeom prst="rect">
            <a:avLst/>
          </a:prstGeom>
          <a:solidFill>
            <a:schemeClr val="bg1">
              <a:lumMod val="75000"/>
            </a:schemeClr>
          </a:solidFill>
        </p:spPr>
        <p:txBody>
          <a:bodyPr wrap="square">
            <a:spAutoFit/>
          </a:bodyPr>
          <a:lstStyle/>
          <a:p>
            <a:pPr marL="0" lvl="0" indent="0">
              <a:lnSpc>
                <a:spcPct val="107000"/>
              </a:lnSpc>
              <a:spcAft>
                <a:spcPts val="800"/>
              </a:spcAft>
              <a:buFont typeface="+mj-lt"/>
              <a:buNone/>
              <a:tabLst>
                <a:tab pos="265113" algn="l"/>
              </a:tabLst>
            </a:pPr>
            <a:r>
              <a:rPr lang="sv-SE" sz="1200" b="0" i="1" u="none">
                <a:effectLst/>
                <a:latin typeface="Calibri" panose="020F0502020204030204" pitchFamily="34" charset="0"/>
                <a:ea typeface="Calibri" panose="020F0502020204030204" pitchFamily="34" charset="0"/>
                <a:cs typeface="Times New Roman" panose="02020603050405020304" pitchFamily="18" charset="0"/>
              </a:rPr>
              <a:t>Rubrik och innehåll i tvåspalt</a:t>
            </a:r>
            <a:r>
              <a:rPr lang="sv-SE" sz="1200" b="0" i="0" u="none">
                <a:effectLst/>
                <a:latin typeface="Calibri" panose="020F0502020204030204" pitchFamily="34" charset="0"/>
                <a:ea typeface="Calibri" panose="020F0502020204030204" pitchFamily="34" charset="0"/>
                <a:cs typeface="Times New Roman" panose="02020603050405020304" pitchFamily="18" charset="0"/>
              </a:rPr>
              <a:t>: för en- eller tvåradig rubrik och innehåll i två spalter (text, bild, diagram, film etc.). Du kan också lägga in en bildtext.</a:t>
            </a:r>
          </a:p>
        </p:txBody>
      </p:sp>
    </p:spTree>
    <p:extLst>
      <p:ext uri="{BB962C8B-B14F-4D97-AF65-F5344CB8AC3E}">
        <p14:creationId xmlns:p14="http://schemas.microsoft.com/office/powerpoint/2010/main" val="2465992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Helbild">
    <p:spTree>
      <p:nvGrpSpPr>
        <p:cNvPr id="1" name=""/>
        <p:cNvGrpSpPr/>
        <p:nvPr/>
      </p:nvGrpSpPr>
      <p:grpSpPr>
        <a:xfrm>
          <a:off x="0" y="0"/>
          <a:ext cx="0" cy="0"/>
          <a:chOff x="0" y="0"/>
          <a:chExt cx="0" cy="0"/>
        </a:xfrm>
      </p:grpSpPr>
      <p:sp>
        <p:nvSpPr>
          <p:cNvPr id="12" name="Platshållare för innehåll 11">
            <a:extLst>
              <a:ext uri="{FF2B5EF4-FFF2-40B4-BE49-F238E27FC236}">
                <a16:creationId xmlns:a16="http://schemas.microsoft.com/office/drawing/2014/main" id="{BD3F50F6-01EF-4EEF-BF38-978371896417}"/>
              </a:ext>
            </a:extLst>
          </p:cNvPr>
          <p:cNvSpPr>
            <a:spLocks noGrp="1"/>
          </p:cNvSpPr>
          <p:nvPr>
            <p:ph sz="quarter" idx="11" hasCustomPrompt="1"/>
          </p:nvPr>
        </p:nvSpPr>
        <p:spPr>
          <a:xfrm>
            <a:off x="0" y="0"/>
            <a:ext cx="12192000" cy="6858000"/>
          </a:xfrm>
        </p:spPr>
        <p:txBody>
          <a:bodyPr tIns="2088000"/>
          <a:lstStyle>
            <a:lvl1pPr marL="0" indent="0" algn="ctr">
              <a:buNone/>
              <a:defRPr sz="2000"/>
            </a:lvl1pPr>
            <a:lvl2pPr algn="ctr">
              <a:defRPr/>
            </a:lvl2pPr>
            <a:lvl3pPr algn="ctr">
              <a:defRPr/>
            </a:lvl3pPr>
            <a:lvl4pPr algn="ctr">
              <a:defRPr/>
            </a:lvl4pPr>
            <a:lvl5pPr algn="ctr">
              <a:defRPr/>
            </a:lvl5pPr>
          </a:lstStyle>
          <a:p>
            <a:pPr lvl="0"/>
            <a:r>
              <a:rPr lang="sv-SE"/>
              <a:t>Bild/Film</a:t>
            </a:r>
          </a:p>
        </p:txBody>
      </p:sp>
      <p:sp>
        <p:nvSpPr>
          <p:cNvPr id="11" name="Platshållare för text 5">
            <a:extLst>
              <a:ext uri="{FF2B5EF4-FFF2-40B4-BE49-F238E27FC236}">
                <a16:creationId xmlns:a16="http://schemas.microsoft.com/office/drawing/2014/main" id="{F9B4EFBB-3C19-4225-8B81-20FAE00BBB28}"/>
              </a:ext>
            </a:extLst>
          </p:cNvPr>
          <p:cNvSpPr>
            <a:spLocks noGrp="1" noChangeAspect="1"/>
          </p:cNvSpPr>
          <p:nvPr>
            <p:ph type="body" sz="quarter" idx="10" hasCustomPrompt="1"/>
          </p:nvPr>
        </p:nvSpPr>
        <p:spPr>
          <a:xfrm>
            <a:off x="259917" y="262659"/>
            <a:ext cx="504000" cy="504000"/>
          </a:xfrm>
          <a:blipFill>
            <a:blip r:embed="rId2" cstate="email">
              <a:extLst>
                <a:ext uri="{28A0092B-C50C-407E-A947-70E740481C1C}">
                  <a14:useLocalDpi xmlns:a14="http://schemas.microsoft.com/office/drawing/2010/main"/>
                </a:ext>
              </a:extLst>
            </a:blip>
            <a:stretch>
              <a:fillRect/>
            </a:stretch>
          </a:blipFill>
          <a:ln>
            <a:solidFill>
              <a:srgbClr val="FFFFFF">
                <a:alpha val="0"/>
              </a:srgbClr>
            </a:solidFill>
          </a:ln>
        </p:spPr>
        <p:txBody>
          <a:bodyPr/>
          <a:lstStyle>
            <a:lvl1pPr marL="0" indent="0">
              <a:lnSpc>
                <a:spcPct val="100000"/>
              </a:lnSpc>
              <a:spcBef>
                <a:spcPts val="0"/>
              </a:spcBef>
              <a:buFontTx/>
              <a:buNone/>
              <a:defRPr sz="100"/>
            </a:lvl1pPr>
          </a:lstStyle>
          <a:p>
            <a:pPr lvl="0"/>
            <a:r>
              <a:rPr lang="sv-SE"/>
              <a:t>.</a:t>
            </a:r>
          </a:p>
          <a:p>
            <a:pPr lvl="0"/>
            <a:endParaRPr lang="sv-SE"/>
          </a:p>
        </p:txBody>
      </p:sp>
      <p:sp>
        <p:nvSpPr>
          <p:cNvPr id="4" name="Rektangel 3">
            <a:extLst>
              <a:ext uri="{FF2B5EF4-FFF2-40B4-BE49-F238E27FC236}">
                <a16:creationId xmlns:a16="http://schemas.microsoft.com/office/drawing/2014/main" id="{8D20A69E-B8A7-4EB8-9640-CFF681BD9E42}"/>
              </a:ext>
            </a:extLst>
          </p:cNvPr>
          <p:cNvSpPr/>
          <p:nvPr userDrawn="1"/>
        </p:nvSpPr>
        <p:spPr>
          <a:xfrm>
            <a:off x="-2088107" y="24063"/>
            <a:ext cx="2003883" cy="676467"/>
          </a:xfrm>
          <a:prstGeom prst="rect">
            <a:avLst/>
          </a:prstGeom>
          <a:solidFill>
            <a:schemeClr val="bg1">
              <a:lumMod val="75000"/>
            </a:schemeClr>
          </a:solidFill>
        </p:spPr>
        <p:txBody>
          <a:bodyPr wrap="square">
            <a:spAutoFit/>
          </a:bodyPr>
          <a:lstStyle/>
          <a:p>
            <a:pPr marL="0" lvl="0" indent="0">
              <a:lnSpc>
                <a:spcPct val="107000"/>
              </a:lnSpc>
              <a:spcAft>
                <a:spcPts val="800"/>
              </a:spcAft>
              <a:buFont typeface="+mj-lt"/>
              <a:buNone/>
              <a:tabLst>
                <a:tab pos="265113" algn="l"/>
              </a:tabLst>
            </a:pPr>
            <a:r>
              <a:rPr lang="sv-SE" sz="1200" b="0" i="1" u="none">
                <a:effectLst/>
                <a:latin typeface="Calibri" panose="020F0502020204030204" pitchFamily="34" charset="0"/>
                <a:ea typeface="Calibri" panose="020F0502020204030204" pitchFamily="34" charset="0"/>
                <a:cs typeface="Times New Roman" panose="02020603050405020304" pitchFamily="18" charset="0"/>
              </a:rPr>
              <a:t>Helbild</a:t>
            </a:r>
            <a:r>
              <a:rPr lang="sv-SE" sz="1200" b="0" i="0" u="none">
                <a:effectLst/>
                <a:latin typeface="Calibri" panose="020F0502020204030204" pitchFamily="34" charset="0"/>
                <a:ea typeface="Calibri" panose="020F0502020204030204" pitchFamily="34" charset="0"/>
                <a:cs typeface="Times New Roman" panose="02020603050405020304" pitchFamily="18" charset="0"/>
              </a:rPr>
              <a:t>. På denna mallsida kan du exempelvis lägga in en helsidesbild eller en film.</a:t>
            </a:r>
          </a:p>
        </p:txBody>
      </p:sp>
    </p:spTree>
    <p:extLst>
      <p:ext uri="{BB962C8B-B14F-4D97-AF65-F5344CB8AC3E}">
        <p14:creationId xmlns:p14="http://schemas.microsoft.com/office/powerpoint/2010/main" val="2338545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 objekt ">
    <p:spTree>
      <p:nvGrpSpPr>
        <p:cNvPr id="1" name=""/>
        <p:cNvGrpSpPr/>
        <p:nvPr/>
      </p:nvGrpSpPr>
      <p:grpSpPr>
        <a:xfrm>
          <a:off x="0" y="0"/>
          <a:ext cx="0" cy="0"/>
          <a:chOff x="0" y="0"/>
          <a:chExt cx="0" cy="0"/>
        </a:xfrm>
      </p:grpSpPr>
      <p:sp>
        <p:nvSpPr>
          <p:cNvPr id="9" name="Platshållare för text 8">
            <a:extLst>
              <a:ext uri="{FF2B5EF4-FFF2-40B4-BE49-F238E27FC236}">
                <a16:creationId xmlns:a16="http://schemas.microsoft.com/office/drawing/2014/main" id="{D73A66CF-1C52-44FE-85C6-604CF9819DFD}"/>
              </a:ext>
            </a:extLst>
          </p:cNvPr>
          <p:cNvSpPr>
            <a:spLocks noGrp="1"/>
          </p:cNvSpPr>
          <p:nvPr>
            <p:ph type="body" sz="quarter" idx="11" hasCustomPrompt="1"/>
          </p:nvPr>
        </p:nvSpPr>
        <p:spPr>
          <a:xfrm>
            <a:off x="758825" y="3573754"/>
            <a:ext cx="5205413" cy="260350"/>
          </a:xfrm>
        </p:spPr>
        <p:txBody>
          <a:bodyPr/>
          <a:lstStyle>
            <a:lvl1pPr marL="0" indent="0" algn="ctr">
              <a:lnSpc>
                <a:spcPts val="1200"/>
              </a:lnSpc>
              <a:spcBef>
                <a:spcPts val="0"/>
              </a:spcBef>
              <a:buFontTx/>
              <a:buNone/>
              <a:defRPr sz="1000"/>
            </a:lvl1pPr>
          </a:lstStyle>
          <a:p>
            <a:pPr lvl="0"/>
            <a:r>
              <a:rPr lang="sv-SE"/>
              <a:t>Bildtext</a:t>
            </a:r>
          </a:p>
        </p:txBody>
      </p:sp>
      <p:sp>
        <p:nvSpPr>
          <p:cNvPr id="7" name="Platshållare för innehåll 11">
            <a:extLst>
              <a:ext uri="{FF2B5EF4-FFF2-40B4-BE49-F238E27FC236}">
                <a16:creationId xmlns:a16="http://schemas.microsoft.com/office/drawing/2014/main" id="{D77B211B-F194-4A43-BF7A-62F518DA6C4E}"/>
              </a:ext>
            </a:extLst>
          </p:cNvPr>
          <p:cNvSpPr>
            <a:spLocks noGrp="1"/>
          </p:cNvSpPr>
          <p:nvPr>
            <p:ph sz="quarter" idx="12"/>
          </p:nvPr>
        </p:nvSpPr>
        <p:spPr>
          <a:xfrm>
            <a:off x="768927" y="1278080"/>
            <a:ext cx="5195455" cy="2275611"/>
          </a:xfrm>
        </p:spPr>
        <p:txBody>
          <a:bodyPr tIns="180000"/>
          <a:lstStyle>
            <a:lvl1pPr marL="0" indent="0" algn="ctr">
              <a:buNone/>
              <a:defRPr sz="2000"/>
            </a:lvl1pPr>
            <a:lvl2pPr algn="ctr">
              <a:defRPr/>
            </a:lvl2pPr>
            <a:lvl3pPr algn="ctr">
              <a:defRPr/>
            </a:lvl3pPr>
            <a:lvl4pPr algn="ctr">
              <a:defRPr/>
            </a:lvl4pPr>
            <a:lvl5pPr algn="ctr">
              <a:defRPr/>
            </a:lvl5pPr>
          </a:lstStyle>
          <a:p>
            <a:pPr lvl="0"/>
            <a:r>
              <a:rPr lang="en-US"/>
              <a:t>Edit Master text styles</a:t>
            </a:r>
          </a:p>
        </p:txBody>
      </p:sp>
      <p:sp>
        <p:nvSpPr>
          <p:cNvPr id="11" name="Platshållare för text 8">
            <a:extLst>
              <a:ext uri="{FF2B5EF4-FFF2-40B4-BE49-F238E27FC236}">
                <a16:creationId xmlns:a16="http://schemas.microsoft.com/office/drawing/2014/main" id="{05FC7AEF-5E77-4E7B-90F2-4920904C6E8C}"/>
              </a:ext>
            </a:extLst>
          </p:cNvPr>
          <p:cNvSpPr>
            <a:spLocks noGrp="1"/>
          </p:cNvSpPr>
          <p:nvPr>
            <p:ph type="body" sz="quarter" idx="13" hasCustomPrompt="1"/>
          </p:nvPr>
        </p:nvSpPr>
        <p:spPr>
          <a:xfrm>
            <a:off x="6228439" y="3573754"/>
            <a:ext cx="5205413" cy="260350"/>
          </a:xfrm>
        </p:spPr>
        <p:txBody>
          <a:bodyPr/>
          <a:lstStyle>
            <a:lvl1pPr marL="0" indent="0" algn="ctr">
              <a:lnSpc>
                <a:spcPts val="1200"/>
              </a:lnSpc>
              <a:spcBef>
                <a:spcPts val="0"/>
              </a:spcBef>
              <a:buFontTx/>
              <a:buNone/>
              <a:defRPr sz="1000"/>
            </a:lvl1pPr>
          </a:lstStyle>
          <a:p>
            <a:pPr lvl="0"/>
            <a:r>
              <a:rPr lang="sv-SE"/>
              <a:t>Bildtext</a:t>
            </a:r>
          </a:p>
        </p:txBody>
      </p:sp>
      <p:sp>
        <p:nvSpPr>
          <p:cNvPr id="12" name="Platshållare för innehåll 11">
            <a:extLst>
              <a:ext uri="{FF2B5EF4-FFF2-40B4-BE49-F238E27FC236}">
                <a16:creationId xmlns:a16="http://schemas.microsoft.com/office/drawing/2014/main" id="{9B70EFF5-103B-40E9-9FCD-4568DC92A59B}"/>
              </a:ext>
            </a:extLst>
          </p:cNvPr>
          <p:cNvSpPr>
            <a:spLocks noGrp="1"/>
          </p:cNvSpPr>
          <p:nvPr>
            <p:ph sz="quarter" idx="14"/>
          </p:nvPr>
        </p:nvSpPr>
        <p:spPr>
          <a:xfrm>
            <a:off x="6238541" y="1278080"/>
            <a:ext cx="5195455" cy="2275611"/>
          </a:xfrm>
        </p:spPr>
        <p:txBody>
          <a:bodyPr tIns="180000"/>
          <a:lstStyle>
            <a:lvl1pPr marL="0" indent="0" algn="ctr">
              <a:buNone/>
              <a:defRPr sz="2000"/>
            </a:lvl1pPr>
            <a:lvl2pPr algn="ctr">
              <a:defRPr/>
            </a:lvl2pPr>
            <a:lvl3pPr algn="ctr">
              <a:defRPr/>
            </a:lvl3pPr>
            <a:lvl4pPr algn="ctr">
              <a:defRPr/>
            </a:lvl4pPr>
            <a:lvl5pPr algn="ctr">
              <a:defRPr/>
            </a:lvl5pPr>
          </a:lstStyle>
          <a:p>
            <a:pPr lvl="0"/>
            <a:r>
              <a:rPr lang="en-US"/>
              <a:t>Edit Master text styles</a:t>
            </a:r>
          </a:p>
        </p:txBody>
      </p:sp>
      <p:sp>
        <p:nvSpPr>
          <p:cNvPr id="13" name="Platshållare för text 8">
            <a:extLst>
              <a:ext uri="{FF2B5EF4-FFF2-40B4-BE49-F238E27FC236}">
                <a16:creationId xmlns:a16="http://schemas.microsoft.com/office/drawing/2014/main" id="{1864F0BA-6C86-464C-8797-E2A18CE9C27B}"/>
              </a:ext>
            </a:extLst>
          </p:cNvPr>
          <p:cNvSpPr>
            <a:spLocks noGrp="1"/>
          </p:cNvSpPr>
          <p:nvPr>
            <p:ph type="body" sz="quarter" idx="15" hasCustomPrompt="1"/>
          </p:nvPr>
        </p:nvSpPr>
        <p:spPr>
          <a:xfrm>
            <a:off x="758825" y="6212779"/>
            <a:ext cx="5205413" cy="260350"/>
          </a:xfrm>
        </p:spPr>
        <p:txBody>
          <a:bodyPr/>
          <a:lstStyle>
            <a:lvl1pPr marL="0" indent="0" algn="ctr">
              <a:lnSpc>
                <a:spcPts val="1200"/>
              </a:lnSpc>
              <a:spcBef>
                <a:spcPts val="0"/>
              </a:spcBef>
              <a:buFontTx/>
              <a:buNone/>
              <a:defRPr sz="1000"/>
            </a:lvl1pPr>
          </a:lstStyle>
          <a:p>
            <a:pPr lvl="0"/>
            <a:r>
              <a:rPr lang="sv-SE"/>
              <a:t>Bildtext</a:t>
            </a:r>
          </a:p>
        </p:txBody>
      </p:sp>
      <p:sp>
        <p:nvSpPr>
          <p:cNvPr id="14" name="Platshållare för innehåll 11">
            <a:extLst>
              <a:ext uri="{FF2B5EF4-FFF2-40B4-BE49-F238E27FC236}">
                <a16:creationId xmlns:a16="http://schemas.microsoft.com/office/drawing/2014/main" id="{CFA737C2-22B0-4972-A655-E0EBC3CE4BE8}"/>
              </a:ext>
            </a:extLst>
          </p:cNvPr>
          <p:cNvSpPr>
            <a:spLocks noGrp="1"/>
          </p:cNvSpPr>
          <p:nvPr>
            <p:ph sz="quarter" idx="16"/>
          </p:nvPr>
        </p:nvSpPr>
        <p:spPr>
          <a:xfrm>
            <a:off x="768927" y="3917105"/>
            <a:ext cx="5195455" cy="2275611"/>
          </a:xfrm>
        </p:spPr>
        <p:txBody>
          <a:bodyPr tIns="180000"/>
          <a:lstStyle>
            <a:lvl1pPr marL="0" indent="0" algn="ctr">
              <a:buNone/>
              <a:defRPr sz="2000"/>
            </a:lvl1pPr>
            <a:lvl2pPr algn="ctr">
              <a:defRPr/>
            </a:lvl2pPr>
            <a:lvl3pPr algn="ctr">
              <a:defRPr/>
            </a:lvl3pPr>
            <a:lvl4pPr algn="ctr">
              <a:defRPr/>
            </a:lvl4pPr>
            <a:lvl5pPr algn="ctr">
              <a:defRPr/>
            </a:lvl5pPr>
          </a:lstStyle>
          <a:p>
            <a:pPr lvl="0"/>
            <a:r>
              <a:rPr lang="en-US"/>
              <a:t>Edit Master text styles</a:t>
            </a:r>
          </a:p>
        </p:txBody>
      </p:sp>
      <p:sp>
        <p:nvSpPr>
          <p:cNvPr id="15" name="Platshållare för text 8">
            <a:extLst>
              <a:ext uri="{FF2B5EF4-FFF2-40B4-BE49-F238E27FC236}">
                <a16:creationId xmlns:a16="http://schemas.microsoft.com/office/drawing/2014/main" id="{9CF59FF9-6AD4-4F26-B597-EC8568D9F523}"/>
              </a:ext>
            </a:extLst>
          </p:cNvPr>
          <p:cNvSpPr>
            <a:spLocks noGrp="1"/>
          </p:cNvSpPr>
          <p:nvPr>
            <p:ph type="body" sz="quarter" idx="17" hasCustomPrompt="1"/>
          </p:nvPr>
        </p:nvSpPr>
        <p:spPr>
          <a:xfrm>
            <a:off x="6228439" y="6212779"/>
            <a:ext cx="5205413" cy="260350"/>
          </a:xfrm>
        </p:spPr>
        <p:txBody>
          <a:bodyPr/>
          <a:lstStyle>
            <a:lvl1pPr marL="0" indent="0" algn="ctr">
              <a:lnSpc>
                <a:spcPts val="1200"/>
              </a:lnSpc>
              <a:spcBef>
                <a:spcPts val="0"/>
              </a:spcBef>
              <a:buFontTx/>
              <a:buNone/>
              <a:defRPr sz="1000"/>
            </a:lvl1pPr>
          </a:lstStyle>
          <a:p>
            <a:pPr lvl="0"/>
            <a:r>
              <a:rPr lang="sv-SE"/>
              <a:t>Bildtext</a:t>
            </a:r>
          </a:p>
        </p:txBody>
      </p:sp>
      <p:sp>
        <p:nvSpPr>
          <p:cNvPr id="16" name="Platshållare för innehåll 11">
            <a:extLst>
              <a:ext uri="{FF2B5EF4-FFF2-40B4-BE49-F238E27FC236}">
                <a16:creationId xmlns:a16="http://schemas.microsoft.com/office/drawing/2014/main" id="{305AD0E1-5ECD-4AE7-B74F-E4C33179C4AF}"/>
              </a:ext>
            </a:extLst>
          </p:cNvPr>
          <p:cNvSpPr>
            <a:spLocks noGrp="1"/>
          </p:cNvSpPr>
          <p:nvPr>
            <p:ph sz="quarter" idx="18"/>
          </p:nvPr>
        </p:nvSpPr>
        <p:spPr>
          <a:xfrm>
            <a:off x="6238541" y="3917105"/>
            <a:ext cx="5195455" cy="2275611"/>
          </a:xfrm>
        </p:spPr>
        <p:txBody>
          <a:bodyPr tIns="180000"/>
          <a:lstStyle>
            <a:lvl1pPr marL="0" indent="0" algn="ctr">
              <a:buNone/>
              <a:defRPr sz="2000"/>
            </a:lvl1pPr>
            <a:lvl2pPr algn="ctr">
              <a:defRPr/>
            </a:lvl2pPr>
            <a:lvl3pPr algn="ctr">
              <a:defRPr/>
            </a:lvl3pPr>
            <a:lvl4pPr algn="ctr">
              <a:defRPr/>
            </a:lvl4pPr>
            <a:lvl5pPr algn="ctr">
              <a:defRPr/>
            </a:lvl5pPr>
          </a:lstStyle>
          <a:p>
            <a:pPr lvl="0"/>
            <a:r>
              <a:rPr lang="en-US"/>
              <a:t>Edit Master text styles</a:t>
            </a:r>
          </a:p>
        </p:txBody>
      </p:sp>
      <p:sp>
        <p:nvSpPr>
          <p:cNvPr id="10" name="Rektangel 9">
            <a:extLst>
              <a:ext uri="{FF2B5EF4-FFF2-40B4-BE49-F238E27FC236}">
                <a16:creationId xmlns:a16="http://schemas.microsoft.com/office/drawing/2014/main" id="{67EF4E7C-C7CD-4699-97EF-2CC794367847}"/>
              </a:ext>
            </a:extLst>
          </p:cNvPr>
          <p:cNvSpPr/>
          <p:nvPr userDrawn="1"/>
        </p:nvSpPr>
        <p:spPr>
          <a:xfrm>
            <a:off x="-2074460" y="24063"/>
            <a:ext cx="1990236" cy="1466940"/>
          </a:xfrm>
          <a:prstGeom prst="rect">
            <a:avLst/>
          </a:prstGeom>
          <a:solidFill>
            <a:schemeClr val="bg1">
              <a:lumMod val="75000"/>
            </a:schemeClr>
          </a:solidFill>
        </p:spPr>
        <p:txBody>
          <a:bodyPr wrap="square">
            <a:spAutoFit/>
          </a:bodyPr>
          <a:lstStyle/>
          <a:p>
            <a:pPr marL="0" lvl="0" indent="0">
              <a:lnSpc>
                <a:spcPct val="107000"/>
              </a:lnSpc>
              <a:spcAft>
                <a:spcPts val="800"/>
              </a:spcAft>
              <a:buFont typeface="+mj-lt"/>
              <a:buNone/>
              <a:tabLst>
                <a:tab pos="84138" algn="l"/>
                <a:tab pos="265113" algn="l"/>
              </a:tabLst>
            </a:pPr>
            <a:r>
              <a:rPr lang="sv-SE" sz="1200" b="0" i="1" u="none">
                <a:effectLst/>
                <a:latin typeface="Calibri" panose="020F0502020204030204" pitchFamily="34" charset="0"/>
                <a:ea typeface="Calibri" panose="020F0502020204030204" pitchFamily="34" charset="0"/>
                <a:cs typeface="Times New Roman" panose="02020603050405020304" pitchFamily="18" charset="0"/>
              </a:rPr>
              <a:t>4 objekt: </a:t>
            </a:r>
            <a:r>
              <a:rPr lang="sv-SE" sz="1200" b="0" i="0" u="none">
                <a:effectLst/>
                <a:latin typeface="Calibri" panose="020F0502020204030204" pitchFamily="34" charset="0"/>
                <a:ea typeface="Calibri" panose="020F0502020204030204" pitchFamily="34" charset="0"/>
                <a:cs typeface="Times New Roman" panose="02020603050405020304" pitchFamily="18" charset="0"/>
              </a:rPr>
              <a:t>plats för fyra objekt med varsin bildtext, centrerat. Bra när du vill jämföra objekt från olika år etc. Om du behöver göra fler/färre rutor kan du kopiera/ta bort platshållare.</a:t>
            </a:r>
          </a:p>
        </p:txBody>
      </p:sp>
    </p:spTree>
    <p:extLst>
      <p:ext uri="{BB962C8B-B14F-4D97-AF65-F5344CB8AC3E}">
        <p14:creationId xmlns:p14="http://schemas.microsoft.com/office/powerpoint/2010/main" val="1197818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 bilder">
    <p:spTree>
      <p:nvGrpSpPr>
        <p:cNvPr id="1" name=""/>
        <p:cNvGrpSpPr/>
        <p:nvPr/>
      </p:nvGrpSpPr>
      <p:grpSpPr>
        <a:xfrm>
          <a:off x="0" y="0"/>
          <a:ext cx="0" cy="0"/>
          <a:chOff x="0" y="0"/>
          <a:chExt cx="0" cy="0"/>
        </a:xfrm>
      </p:grpSpPr>
      <p:sp>
        <p:nvSpPr>
          <p:cNvPr id="9" name="Platshållare för text 8">
            <a:extLst>
              <a:ext uri="{FF2B5EF4-FFF2-40B4-BE49-F238E27FC236}">
                <a16:creationId xmlns:a16="http://schemas.microsoft.com/office/drawing/2014/main" id="{D73A66CF-1C52-44FE-85C6-604CF9819DFD}"/>
              </a:ext>
            </a:extLst>
          </p:cNvPr>
          <p:cNvSpPr>
            <a:spLocks noGrp="1"/>
          </p:cNvSpPr>
          <p:nvPr>
            <p:ph type="body" sz="quarter" idx="11" hasCustomPrompt="1"/>
          </p:nvPr>
        </p:nvSpPr>
        <p:spPr>
          <a:xfrm>
            <a:off x="758825" y="3573754"/>
            <a:ext cx="5205413" cy="260350"/>
          </a:xfrm>
        </p:spPr>
        <p:txBody>
          <a:bodyPr/>
          <a:lstStyle>
            <a:lvl1pPr marL="0" indent="0">
              <a:lnSpc>
                <a:spcPts val="1200"/>
              </a:lnSpc>
              <a:spcBef>
                <a:spcPts val="0"/>
              </a:spcBef>
              <a:buFontTx/>
              <a:buNone/>
              <a:defRPr sz="1000"/>
            </a:lvl1pPr>
          </a:lstStyle>
          <a:p>
            <a:pPr lvl="0"/>
            <a:r>
              <a:rPr lang="sv-SE"/>
              <a:t>Bildtext</a:t>
            </a:r>
          </a:p>
        </p:txBody>
      </p:sp>
      <p:sp>
        <p:nvSpPr>
          <p:cNvPr id="11" name="Platshållare för text 8">
            <a:extLst>
              <a:ext uri="{FF2B5EF4-FFF2-40B4-BE49-F238E27FC236}">
                <a16:creationId xmlns:a16="http://schemas.microsoft.com/office/drawing/2014/main" id="{05FC7AEF-5E77-4E7B-90F2-4920904C6E8C}"/>
              </a:ext>
            </a:extLst>
          </p:cNvPr>
          <p:cNvSpPr>
            <a:spLocks noGrp="1"/>
          </p:cNvSpPr>
          <p:nvPr>
            <p:ph type="body" sz="quarter" idx="13" hasCustomPrompt="1"/>
          </p:nvPr>
        </p:nvSpPr>
        <p:spPr>
          <a:xfrm>
            <a:off x="6228439" y="3573754"/>
            <a:ext cx="5205413" cy="260350"/>
          </a:xfrm>
        </p:spPr>
        <p:txBody>
          <a:bodyPr/>
          <a:lstStyle>
            <a:lvl1pPr marL="0" indent="0">
              <a:lnSpc>
                <a:spcPts val="1200"/>
              </a:lnSpc>
              <a:spcBef>
                <a:spcPts val="0"/>
              </a:spcBef>
              <a:buFontTx/>
              <a:buNone/>
              <a:defRPr sz="1000"/>
            </a:lvl1pPr>
          </a:lstStyle>
          <a:p>
            <a:pPr lvl="0"/>
            <a:r>
              <a:rPr lang="sv-SE"/>
              <a:t>Bildtext</a:t>
            </a:r>
          </a:p>
        </p:txBody>
      </p:sp>
      <p:sp>
        <p:nvSpPr>
          <p:cNvPr id="13" name="Platshållare för text 8">
            <a:extLst>
              <a:ext uri="{FF2B5EF4-FFF2-40B4-BE49-F238E27FC236}">
                <a16:creationId xmlns:a16="http://schemas.microsoft.com/office/drawing/2014/main" id="{1864F0BA-6C86-464C-8797-E2A18CE9C27B}"/>
              </a:ext>
            </a:extLst>
          </p:cNvPr>
          <p:cNvSpPr>
            <a:spLocks noGrp="1"/>
          </p:cNvSpPr>
          <p:nvPr>
            <p:ph type="body" sz="quarter" idx="15" hasCustomPrompt="1"/>
          </p:nvPr>
        </p:nvSpPr>
        <p:spPr>
          <a:xfrm>
            <a:off x="758825" y="6212779"/>
            <a:ext cx="5205413" cy="260350"/>
          </a:xfrm>
        </p:spPr>
        <p:txBody>
          <a:bodyPr/>
          <a:lstStyle>
            <a:lvl1pPr marL="0" indent="0">
              <a:lnSpc>
                <a:spcPts val="1200"/>
              </a:lnSpc>
              <a:spcBef>
                <a:spcPts val="0"/>
              </a:spcBef>
              <a:buFontTx/>
              <a:buNone/>
              <a:defRPr sz="1000"/>
            </a:lvl1pPr>
          </a:lstStyle>
          <a:p>
            <a:pPr lvl="0"/>
            <a:r>
              <a:rPr lang="sv-SE"/>
              <a:t>Bildtext</a:t>
            </a:r>
          </a:p>
        </p:txBody>
      </p:sp>
      <p:sp>
        <p:nvSpPr>
          <p:cNvPr id="15" name="Platshållare för text 8">
            <a:extLst>
              <a:ext uri="{FF2B5EF4-FFF2-40B4-BE49-F238E27FC236}">
                <a16:creationId xmlns:a16="http://schemas.microsoft.com/office/drawing/2014/main" id="{9CF59FF9-6AD4-4F26-B597-EC8568D9F523}"/>
              </a:ext>
            </a:extLst>
          </p:cNvPr>
          <p:cNvSpPr>
            <a:spLocks noGrp="1"/>
          </p:cNvSpPr>
          <p:nvPr>
            <p:ph type="body" sz="quarter" idx="17" hasCustomPrompt="1"/>
          </p:nvPr>
        </p:nvSpPr>
        <p:spPr>
          <a:xfrm>
            <a:off x="6228439" y="6212779"/>
            <a:ext cx="5205413" cy="260350"/>
          </a:xfrm>
        </p:spPr>
        <p:txBody>
          <a:bodyPr/>
          <a:lstStyle>
            <a:lvl1pPr marL="0" indent="0">
              <a:lnSpc>
                <a:spcPts val="1200"/>
              </a:lnSpc>
              <a:spcBef>
                <a:spcPts val="0"/>
              </a:spcBef>
              <a:buFontTx/>
              <a:buNone/>
              <a:defRPr sz="1000"/>
            </a:lvl1pPr>
          </a:lstStyle>
          <a:p>
            <a:pPr lvl="0"/>
            <a:r>
              <a:rPr lang="sv-SE"/>
              <a:t>Bildtext</a:t>
            </a:r>
          </a:p>
        </p:txBody>
      </p:sp>
      <p:sp>
        <p:nvSpPr>
          <p:cNvPr id="10" name="Rektangel 9">
            <a:extLst>
              <a:ext uri="{FF2B5EF4-FFF2-40B4-BE49-F238E27FC236}">
                <a16:creationId xmlns:a16="http://schemas.microsoft.com/office/drawing/2014/main" id="{67EF4E7C-C7CD-4699-97EF-2CC794367847}"/>
              </a:ext>
            </a:extLst>
          </p:cNvPr>
          <p:cNvSpPr/>
          <p:nvPr userDrawn="1"/>
        </p:nvSpPr>
        <p:spPr>
          <a:xfrm>
            <a:off x="-2074460" y="24063"/>
            <a:ext cx="1990236" cy="1466940"/>
          </a:xfrm>
          <a:prstGeom prst="rect">
            <a:avLst/>
          </a:prstGeom>
          <a:solidFill>
            <a:schemeClr val="bg1">
              <a:lumMod val="75000"/>
            </a:schemeClr>
          </a:solidFill>
        </p:spPr>
        <p:txBody>
          <a:bodyPr wrap="square">
            <a:spAutoFit/>
          </a:bodyPr>
          <a:lstStyle/>
          <a:p>
            <a:pPr marL="0" lvl="0" indent="0">
              <a:lnSpc>
                <a:spcPct val="107000"/>
              </a:lnSpc>
              <a:spcAft>
                <a:spcPts val="800"/>
              </a:spcAft>
              <a:buFont typeface="+mj-lt"/>
              <a:buNone/>
              <a:tabLst>
                <a:tab pos="84138" algn="l"/>
                <a:tab pos="265113" algn="l"/>
              </a:tabLst>
            </a:pPr>
            <a:r>
              <a:rPr lang="sv-SE" sz="1200" b="0" i="1" u="none">
                <a:effectLst/>
                <a:latin typeface="Calibri" panose="020F0502020204030204" pitchFamily="34" charset="0"/>
                <a:ea typeface="Calibri" panose="020F0502020204030204" pitchFamily="34" charset="0"/>
                <a:cs typeface="Times New Roman" panose="02020603050405020304" pitchFamily="18" charset="0"/>
              </a:rPr>
              <a:t>4 bilder: </a:t>
            </a:r>
            <a:r>
              <a:rPr lang="sv-SE" sz="1200" b="0" i="0" u="none">
                <a:effectLst/>
                <a:latin typeface="Calibri" panose="020F0502020204030204" pitchFamily="34" charset="0"/>
                <a:ea typeface="Calibri" panose="020F0502020204030204" pitchFamily="34" charset="0"/>
                <a:cs typeface="Times New Roman" panose="02020603050405020304" pitchFamily="18" charset="0"/>
              </a:rPr>
              <a:t>plats för fyra bilder med varsin bildtext, vänsterställt. Bra när du vill jämföra bild från olika år etc. Om du behöver göra fler/färre rutor kan du kopiera/ta bort platshållare.</a:t>
            </a:r>
          </a:p>
        </p:txBody>
      </p:sp>
      <p:sp>
        <p:nvSpPr>
          <p:cNvPr id="17" name="Platshållare för bild 2">
            <a:extLst>
              <a:ext uri="{FF2B5EF4-FFF2-40B4-BE49-F238E27FC236}">
                <a16:creationId xmlns:a16="http://schemas.microsoft.com/office/drawing/2014/main" id="{D8502A16-AA19-4E0B-AD6C-FDF13805494A}"/>
              </a:ext>
            </a:extLst>
          </p:cNvPr>
          <p:cNvSpPr>
            <a:spLocks noGrp="1"/>
          </p:cNvSpPr>
          <p:nvPr>
            <p:ph type="pic" sz="quarter" idx="19" hasCustomPrompt="1"/>
          </p:nvPr>
        </p:nvSpPr>
        <p:spPr>
          <a:xfrm>
            <a:off x="776288" y="1273843"/>
            <a:ext cx="5187950" cy="2233613"/>
          </a:xfrm>
        </p:spPr>
        <p:txBody>
          <a:bodyPr/>
          <a:lstStyle>
            <a:lvl1pPr marL="0" indent="0" algn="ctr">
              <a:buNone/>
              <a:defRPr sz="1600"/>
            </a:lvl1pPr>
          </a:lstStyle>
          <a:p>
            <a:r>
              <a:rPr lang="sv-SE"/>
              <a:t>4 vänsterställda bilder</a:t>
            </a:r>
          </a:p>
        </p:txBody>
      </p:sp>
      <p:sp>
        <p:nvSpPr>
          <p:cNvPr id="20" name="Platshållare för bild 2">
            <a:extLst>
              <a:ext uri="{FF2B5EF4-FFF2-40B4-BE49-F238E27FC236}">
                <a16:creationId xmlns:a16="http://schemas.microsoft.com/office/drawing/2014/main" id="{4F423E97-AED0-44CF-8D1B-7830CB26F377}"/>
              </a:ext>
            </a:extLst>
          </p:cNvPr>
          <p:cNvSpPr>
            <a:spLocks noGrp="1"/>
          </p:cNvSpPr>
          <p:nvPr>
            <p:ph type="pic" sz="quarter" idx="20" hasCustomPrompt="1"/>
          </p:nvPr>
        </p:nvSpPr>
        <p:spPr>
          <a:xfrm>
            <a:off x="6226595" y="1273843"/>
            <a:ext cx="5187950" cy="2233613"/>
          </a:xfrm>
        </p:spPr>
        <p:txBody>
          <a:bodyPr/>
          <a:lstStyle>
            <a:lvl1pPr marL="0" indent="0" algn="ctr">
              <a:buNone/>
              <a:defRPr sz="1600"/>
            </a:lvl1pPr>
          </a:lstStyle>
          <a:p>
            <a:r>
              <a:rPr lang="sv-SE"/>
              <a:t>4 vänsterställda bilder</a:t>
            </a:r>
          </a:p>
        </p:txBody>
      </p:sp>
      <p:sp>
        <p:nvSpPr>
          <p:cNvPr id="23" name="Platshållare för bild 2">
            <a:extLst>
              <a:ext uri="{FF2B5EF4-FFF2-40B4-BE49-F238E27FC236}">
                <a16:creationId xmlns:a16="http://schemas.microsoft.com/office/drawing/2014/main" id="{1F062928-8BD1-4CA5-AA20-E60D0F7671CC}"/>
              </a:ext>
            </a:extLst>
          </p:cNvPr>
          <p:cNvSpPr>
            <a:spLocks noGrp="1"/>
          </p:cNvSpPr>
          <p:nvPr>
            <p:ph type="pic" sz="quarter" idx="21" hasCustomPrompt="1"/>
          </p:nvPr>
        </p:nvSpPr>
        <p:spPr>
          <a:xfrm>
            <a:off x="776288" y="3908808"/>
            <a:ext cx="5187950" cy="2233613"/>
          </a:xfrm>
        </p:spPr>
        <p:txBody>
          <a:bodyPr/>
          <a:lstStyle>
            <a:lvl1pPr marL="0" indent="0" algn="ctr">
              <a:buNone/>
              <a:defRPr sz="1600"/>
            </a:lvl1pPr>
          </a:lstStyle>
          <a:p>
            <a:r>
              <a:rPr lang="sv-SE"/>
              <a:t>4 vänsterställda bilder</a:t>
            </a:r>
          </a:p>
        </p:txBody>
      </p:sp>
      <p:sp>
        <p:nvSpPr>
          <p:cNvPr id="24" name="Platshållare för bild 2">
            <a:extLst>
              <a:ext uri="{FF2B5EF4-FFF2-40B4-BE49-F238E27FC236}">
                <a16:creationId xmlns:a16="http://schemas.microsoft.com/office/drawing/2014/main" id="{BEE2F423-B0EB-442A-AC1F-47493895D003}"/>
              </a:ext>
            </a:extLst>
          </p:cNvPr>
          <p:cNvSpPr>
            <a:spLocks noGrp="1"/>
          </p:cNvSpPr>
          <p:nvPr>
            <p:ph type="pic" sz="quarter" idx="22" hasCustomPrompt="1"/>
          </p:nvPr>
        </p:nvSpPr>
        <p:spPr>
          <a:xfrm>
            <a:off x="6226595" y="3908808"/>
            <a:ext cx="5187950" cy="2233613"/>
          </a:xfrm>
        </p:spPr>
        <p:txBody>
          <a:bodyPr/>
          <a:lstStyle>
            <a:lvl1pPr marL="0" indent="0" algn="ctr">
              <a:buNone/>
              <a:defRPr sz="1600"/>
            </a:lvl1pPr>
          </a:lstStyle>
          <a:p>
            <a:r>
              <a:rPr lang="sv-SE"/>
              <a:t>4 vänsterställda bilder</a:t>
            </a:r>
          </a:p>
        </p:txBody>
      </p:sp>
    </p:spTree>
    <p:extLst>
      <p:ext uri="{BB962C8B-B14F-4D97-AF65-F5344CB8AC3E}">
        <p14:creationId xmlns:p14="http://schemas.microsoft.com/office/powerpoint/2010/main" val="3279755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om svart sida">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244EC2FD-BC9A-48B1-8311-548D1332431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16" name="Grupp 15">
            <a:extLst>
              <a:ext uri="{FF2B5EF4-FFF2-40B4-BE49-F238E27FC236}">
                <a16:creationId xmlns:a16="http://schemas.microsoft.com/office/drawing/2014/main" id="{94A9C963-ED04-41BD-8D28-415BB3BACE33}"/>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grpSp>
      <p:sp>
        <p:nvSpPr>
          <p:cNvPr id="9" name="Rektangel 8">
            <a:extLst>
              <a:ext uri="{FF2B5EF4-FFF2-40B4-BE49-F238E27FC236}">
                <a16:creationId xmlns:a16="http://schemas.microsoft.com/office/drawing/2014/main" id="{F7A80C34-BE5B-48ED-9F8E-B78B0BD14B19}"/>
              </a:ext>
            </a:extLst>
          </p:cNvPr>
          <p:cNvSpPr/>
          <p:nvPr userDrawn="1"/>
        </p:nvSpPr>
        <p:spPr>
          <a:xfrm>
            <a:off x="-2088107" y="24063"/>
            <a:ext cx="2003883" cy="1269322"/>
          </a:xfrm>
          <a:prstGeom prst="rect">
            <a:avLst/>
          </a:prstGeom>
          <a:solidFill>
            <a:schemeClr val="bg1">
              <a:lumMod val="75000"/>
            </a:schemeClr>
          </a:solidFill>
        </p:spPr>
        <p:txBody>
          <a:bodyPr wrap="square">
            <a:spAutoFit/>
          </a:bodyPr>
          <a:lstStyle/>
          <a:p>
            <a:pPr marL="0" lvl="0" indent="0">
              <a:lnSpc>
                <a:spcPct val="107000"/>
              </a:lnSpc>
              <a:spcAft>
                <a:spcPts val="800"/>
              </a:spcAft>
              <a:buFont typeface="+mj-lt"/>
              <a:buNone/>
              <a:tabLst>
                <a:tab pos="84138" algn="l"/>
                <a:tab pos="265113" algn="l"/>
              </a:tabLst>
            </a:pPr>
            <a:r>
              <a:rPr lang="sv-SE" sz="1200" b="0" i="1" u="none">
                <a:effectLst/>
                <a:latin typeface="Calibri" panose="020F0502020204030204" pitchFamily="34" charset="0"/>
                <a:ea typeface="Calibri" panose="020F0502020204030204" pitchFamily="34" charset="0"/>
                <a:cs typeface="Times New Roman" panose="02020603050405020304" pitchFamily="18" charset="0"/>
              </a:rPr>
              <a:t>Tom svart sida: </a:t>
            </a:r>
            <a:r>
              <a:rPr lang="sv-SE" sz="1200" b="0" i="0" u="none">
                <a:effectLst/>
                <a:latin typeface="Calibri" panose="020F0502020204030204" pitchFamily="34" charset="0"/>
                <a:ea typeface="Calibri" panose="020F0502020204030204" pitchFamily="34" charset="0"/>
                <a:cs typeface="Times New Roman" panose="02020603050405020304" pitchFamily="18" charset="0"/>
              </a:rPr>
              <a:t>välj som paussida eller lägg in om du vill diskutera något utanför presentationen. Svart sida gör presentationen mindre tung än en bild.</a:t>
            </a:r>
          </a:p>
        </p:txBody>
      </p:sp>
    </p:spTree>
    <p:extLst>
      <p:ext uri="{BB962C8B-B14F-4D97-AF65-F5344CB8AC3E}">
        <p14:creationId xmlns:p14="http://schemas.microsoft.com/office/powerpoint/2010/main" val="1156570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Mellanrubrik svart sida">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244EC2FD-BC9A-48B1-8311-548D1332431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1A2E631D-57F7-4466-9422-5DF057A37B4A}"/>
              </a:ext>
            </a:extLst>
          </p:cNvPr>
          <p:cNvSpPr>
            <a:spLocks noGrp="1"/>
          </p:cNvSpPr>
          <p:nvPr>
            <p:ph type="ctrTitle" hasCustomPrompt="1"/>
          </p:nvPr>
        </p:nvSpPr>
        <p:spPr>
          <a:xfrm>
            <a:off x="1524000" y="2235200"/>
            <a:ext cx="9144000" cy="2387600"/>
          </a:xfrm>
        </p:spPr>
        <p:txBody>
          <a:bodyPr anchor="ctr"/>
          <a:lstStyle>
            <a:lvl1pPr algn="ctr">
              <a:lnSpc>
                <a:spcPts val="5600"/>
              </a:lnSpc>
              <a:defRPr sz="4600">
                <a:solidFill>
                  <a:schemeClr val="bg1"/>
                </a:solidFill>
              </a:defRPr>
            </a:lvl1pPr>
          </a:lstStyle>
          <a:p>
            <a:r>
              <a:rPr lang="sv-SE"/>
              <a:t>Mellanrubrik</a:t>
            </a:r>
          </a:p>
        </p:txBody>
      </p:sp>
      <p:grpSp>
        <p:nvGrpSpPr>
          <p:cNvPr id="16" name="Grupp 15">
            <a:extLst>
              <a:ext uri="{FF2B5EF4-FFF2-40B4-BE49-F238E27FC236}">
                <a16:creationId xmlns:a16="http://schemas.microsoft.com/office/drawing/2014/main" id="{94A9C963-ED04-41BD-8D28-415BB3BACE33}"/>
              </a:ext>
            </a:extLst>
          </p:cNvPr>
          <p:cNvGrpSpPr/>
          <p:nvPr userDrawn="1"/>
        </p:nvGrpSpPr>
        <p:grpSpPr>
          <a:xfrm>
            <a:off x="260350" y="258763"/>
            <a:ext cx="503238" cy="506412"/>
            <a:chOff x="260350" y="258763"/>
            <a:chExt cx="503238" cy="506412"/>
          </a:xfrm>
        </p:grpSpPr>
        <p:sp>
          <p:nvSpPr>
            <p:cNvPr id="11" name="Freeform 5">
              <a:extLst>
                <a:ext uri="{FF2B5EF4-FFF2-40B4-BE49-F238E27FC236}">
                  <a16:creationId xmlns:a16="http://schemas.microsoft.com/office/drawing/2014/main" id="{02CA2365-A94F-4ED0-819A-EFFBD6E13A2A}"/>
                </a:ext>
              </a:extLst>
            </p:cNvPr>
            <p:cNvSpPr>
              <a:spLocks/>
            </p:cNvSpPr>
            <p:nvPr userDrawn="1"/>
          </p:nvSpPr>
          <p:spPr bwMode="auto">
            <a:xfrm>
              <a:off x="522288" y="258763"/>
              <a:ext cx="241300" cy="323850"/>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6">
              <a:extLst>
                <a:ext uri="{FF2B5EF4-FFF2-40B4-BE49-F238E27FC236}">
                  <a16:creationId xmlns:a16="http://schemas.microsoft.com/office/drawing/2014/main" id="{910E550A-B98B-4ADA-AD2F-D094FE3AAF9E}"/>
                </a:ext>
              </a:extLst>
            </p:cNvPr>
            <p:cNvSpPr>
              <a:spLocks/>
            </p:cNvSpPr>
            <p:nvPr userDrawn="1"/>
          </p:nvSpPr>
          <p:spPr bwMode="auto">
            <a:xfrm>
              <a:off x="260350" y="258763"/>
              <a:ext cx="241300" cy="323850"/>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7">
              <a:extLst>
                <a:ext uri="{FF2B5EF4-FFF2-40B4-BE49-F238E27FC236}">
                  <a16:creationId xmlns:a16="http://schemas.microsoft.com/office/drawing/2014/main" id="{72D2CB4C-85D6-4CEB-9EE1-0E0043FD835F}"/>
                </a:ext>
              </a:extLst>
            </p:cNvPr>
            <p:cNvSpPr>
              <a:spLocks/>
            </p:cNvSpPr>
            <p:nvPr userDrawn="1"/>
          </p:nvSpPr>
          <p:spPr bwMode="auto">
            <a:xfrm>
              <a:off x="314325" y="625475"/>
              <a:ext cx="95250" cy="139700"/>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4" name="Freeform 8">
              <a:extLst>
                <a:ext uri="{FF2B5EF4-FFF2-40B4-BE49-F238E27FC236}">
                  <a16:creationId xmlns:a16="http://schemas.microsoft.com/office/drawing/2014/main" id="{E791EDC4-8302-4829-8B4B-A1D52FD2C07E}"/>
                </a:ext>
              </a:extLst>
            </p:cNvPr>
            <p:cNvSpPr>
              <a:spLocks/>
            </p:cNvSpPr>
            <p:nvPr userDrawn="1"/>
          </p:nvSpPr>
          <p:spPr bwMode="auto">
            <a:xfrm>
              <a:off x="450850" y="627063"/>
              <a:ext cx="103188" cy="136525"/>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5" name="Freeform 9">
              <a:extLst>
                <a:ext uri="{FF2B5EF4-FFF2-40B4-BE49-F238E27FC236}">
                  <a16:creationId xmlns:a16="http://schemas.microsoft.com/office/drawing/2014/main" id="{7F57A86D-80CD-43BB-ABCA-763C7277C566}"/>
                </a:ext>
              </a:extLst>
            </p:cNvPr>
            <p:cNvSpPr>
              <a:spLocks/>
            </p:cNvSpPr>
            <p:nvPr userDrawn="1"/>
          </p:nvSpPr>
          <p:spPr bwMode="auto">
            <a:xfrm>
              <a:off x="576263" y="627063"/>
              <a:ext cx="131763" cy="138112"/>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grpSp>
      <p:sp>
        <p:nvSpPr>
          <p:cNvPr id="10" name="Rektangel 9">
            <a:extLst>
              <a:ext uri="{FF2B5EF4-FFF2-40B4-BE49-F238E27FC236}">
                <a16:creationId xmlns:a16="http://schemas.microsoft.com/office/drawing/2014/main" id="{42B662A0-10BF-4655-924F-2045658ACA81}"/>
              </a:ext>
            </a:extLst>
          </p:cNvPr>
          <p:cNvSpPr/>
          <p:nvPr userDrawn="1"/>
        </p:nvSpPr>
        <p:spPr>
          <a:xfrm>
            <a:off x="-2088107" y="24063"/>
            <a:ext cx="2003883" cy="1269322"/>
          </a:xfrm>
          <a:prstGeom prst="rect">
            <a:avLst/>
          </a:prstGeom>
          <a:solidFill>
            <a:schemeClr val="bg1">
              <a:lumMod val="75000"/>
            </a:schemeClr>
          </a:solidFill>
        </p:spPr>
        <p:txBody>
          <a:bodyPr wrap="square">
            <a:spAutoFit/>
          </a:bodyPr>
          <a:lstStyle/>
          <a:p>
            <a:pPr marL="0" lvl="0" indent="0">
              <a:lnSpc>
                <a:spcPct val="107000"/>
              </a:lnSpc>
              <a:spcAft>
                <a:spcPts val="800"/>
              </a:spcAft>
              <a:buFont typeface="+mj-lt"/>
              <a:buNone/>
              <a:tabLst>
                <a:tab pos="84138" algn="l"/>
                <a:tab pos="265113" algn="l"/>
              </a:tabLst>
            </a:pPr>
            <a:r>
              <a:rPr lang="sv-SE" sz="1200" b="0" i="1" u="none">
                <a:effectLst/>
                <a:latin typeface="Calibri" panose="020F0502020204030204" pitchFamily="34" charset="0"/>
                <a:ea typeface="Calibri" panose="020F0502020204030204" pitchFamily="34" charset="0"/>
                <a:cs typeface="Times New Roman" panose="02020603050405020304" pitchFamily="18" charset="0"/>
              </a:rPr>
              <a:t>Mellanrubrik svart sida:</a:t>
            </a:r>
            <a:r>
              <a:rPr lang="sv-SE" sz="1200" b="0" i="0" u="none">
                <a:effectLst/>
                <a:latin typeface="Calibri" panose="020F0502020204030204" pitchFamily="34" charset="0"/>
                <a:ea typeface="Calibri" panose="020F0502020204030204" pitchFamily="34" charset="0"/>
                <a:cs typeface="Times New Roman" panose="02020603050405020304" pitchFamily="18" charset="0"/>
              </a:rPr>
              <a:t> centrerad vit text för att skriva enstaka ord, frågor eller mellanrubriker på. Svart sida gör presentationen mindre tung än en bild.</a:t>
            </a:r>
          </a:p>
        </p:txBody>
      </p:sp>
    </p:spTree>
    <p:extLst>
      <p:ext uri="{BB962C8B-B14F-4D97-AF65-F5344CB8AC3E}">
        <p14:creationId xmlns:p14="http://schemas.microsoft.com/office/powerpoint/2010/main" val="2316391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vslutande sida">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55D1907-0D70-4CB2-988F-97D44F560C23}"/>
              </a:ext>
            </a:extLst>
          </p:cNvPr>
          <p:cNvSpPr>
            <a:spLocks noGrp="1"/>
          </p:cNvSpPr>
          <p:nvPr>
            <p:ph type="title" hasCustomPrompt="1"/>
          </p:nvPr>
        </p:nvSpPr>
        <p:spPr>
          <a:xfrm>
            <a:off x="755071" y="887104"/>
            <a:ext cx="8181111" cy="1529246"/>
          </a:xfrm>
        </p:spPr>
        <p:txBody>
          <a:bodyPr/>
          <a:lstStyle>
            <a:lvl1pPr>
              <a:defRPr/>
            </a:lvl1pPr>
          </a:lstStyle>
          <a:p>
            <a:r>
              <a:rPr lang="sv-SE"/>
              <a:t>Tacktext</a:t>
            </a:r>
          </a:p>
        </p:txBody>
      </p:sp>
      <p:sp>
        <p:nvSpPr>
          <p:cNvPr id="7" name="Platshållare för text 6">
            <a:extLst>
              <a:ext uri="{FF2B5EF4-FFF2-40B4-BE49-F238E27FC236}">
                <a16:creationId xmlns:a16="http://schemas.microsoft.com/office/drawing/2014/main" id="{1DA38726-4B59-42B1-BEB5-BAF39E474F7C}"/>
              </a:ext>
            </a:extLst>
          </p:cNvPr>
          <p:cNvSpPr>
            <a:spLocks noGrp="1"/>
          </p:cNvSpPr>
          <p:nvPr>
            <p:ph type="body" sz="quarter" idx="10" hasCustomPrompt="1"/>
          </p:nvPr>
        </p:nvSpPr>
        <p:spPr>
          <a:xfrm>
            <a:off x="758825" y="3195449"/>
            <a:ext cx="6501784" cy="2427429"/>
          </a:xfrm>
        </p:spPr>
        <p:txBody>
          <a:bodyPr/>
          <a:lstStyle>
            <a:lvl1pPr marL="0" indent="0">
              <a:lnSpc>
                <a:spcPct val="100000"/>
              </a:lnSpc>
              <a:spcBef>
                <a:spcPts val="0"/>
              </a:spcBef>
              <a:buNone/>
              <a:defRPr sz="1600"/>
            </a:lvl1pPr>
          </a:lstStyle>
          <a:p>
            <a:pPr lvl="0"/>
            <a:r>
              <a:rPr lang="sv-SE"/>
              <a:t>Namn Efternamn, tel, mail</a:t>
            </a:r>
            <a:br>
              <a:rPr lang="sv-SE"/>
            </a:br>
            <a:r>
              <a:rPr lang="sv-SE"/>
              <a:t>webbadress</a:t>
            </a:r>
          </a:p>
        </p:txBody>
      </p:sp>
      <p:pic>
        <p:nvPicPr>
          <p:cNvPr id="4" name="Bildobjekt 3">
            <a:extLst>
              <a:ext uri="{FF2B5EF4-FFF2-40B4-BE49-F238E27FC236}">
                <a16:creationId xmlns:a16="http://schemas.microsoft.com/office/drawing/2014/main" id="{161E3A8A-3263-4EE6-96EF-548DE911957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0033200" y="7200"/>
            <a:ext cx="2250000" cy="6824702"/>
          </a:xfrm>
          <a:prstGeom prst="rect">
            <a:avLst/>
          </a:prstGeom>
        </p:spPr>
      </p:pic>
      <p:sp>
        <p:nvSpPr>
          <p:cNvPr id="10" name="Rektangel 9">
            <a:extLst>
              <a:ext uri="{FF2B5EF4-FFF2-40B4-BE49-F238E27FC236}">
                <a16:creationId xmlns:a16="http://schemas.microsoft.com/office/drawing/2014/main" id="{6297439C-DE2D-4496-B897-CC792D86B486}"/>
              </a:ext>
            </a:extLst>
          </p:cNvPr>
          <p:cNvSpPr/>
          <p:nvPr userDrawn="1"/>
        </p:nvSpPr>
        <p:spPr>
          <a:xfrm>
            <a:off x="-2033516" y="24063"/>
            <a:ext cx="1949292" cy="1071704"/>
          </a:xfrm>
          <a:prstGeom prst="rect">
            <a:avLst/>
          </a:prstGeom>
          <a:solidFill>
            <a:schemeClr val="bg1">
              <a:lumMod val="75000"/>
            </a:schemeClr>
          </a:solidFill>
        </p:spPr>
        <p:txBody>
          <a:bodyPr wrap="square">
            <a:spAutoFit/>
          </a:bodyPr>
          <a:lstStyle/>
          <a:p>
            <a:pPr marL="0" lvl="0" indent="0">
              <a:lnSpc>
                <a:spcPct val="107000"/>
              </a:lnSpc>
              <a:spcAft>
                <a:spcPts val="800"/>
              </a:spcAft>
              <a:buFont typeface="+mj-lt"/>
              <a:buNone/>
              <a:tabLst>
                <a:tab pos="265113" algn="l"/>
              </a:tabLst>
            </a:pPr>
            <a:r>
              <a:rPr lang="sv-SE" sz="1200" b="0" i="1" u="none">
                <a:effectLst/>
                <a:latin typeface="Calibri" panose="020F0502020204030204" pitchFamily="34" charset="0"/>
                <a:ea typeface="Calibri" panose="020F0502020204030204" pitchFamily="34" charset="0"/>
                <a:cs typeface="Times New Roman" panose="02020603050405020304" pitchFamily="18" charset="0"/>
              </a:rPr>
              <a:t>Avslutande sida: </a:t>
            </a:r>
            <a:r>
              <a:rPr lang="sv-SE" sz="1200" b="0" i="0" u="none">
                <a:effectLst/>
                <a:latin typeface="Calibri" panose="020F0502020204030204" pitchFamily="34" charset="0"/>
                <a:ea typeface="Calibri" panose="020F0502020204030204" pitchFamily="34" charset="0"/>
                <a:cs typeface="Times New Roman" panose="02020603050405020304" pitchFamily="18" charset="0"/>
              </a:rPr>
              <a:t>skriv in kontaktuppgifter eller vad du vill att folk ska komma ihåg när föreläsningen är slut.</a:t>
            </a:r>
          </a:p>
        </p:txBody>
      </p:sp>
      <p:sp>
        <p:nvSpPr>
          <p:cNvPr id="11" name="Platshållare för text 6">
            <a:extLst>
              <a:ext uri="{FF2B5EF4-FFF2-40B4-BE49-F238E27FC236}">
                <a16:creationId xmlns:a16="http://schemas.microsoft.com/office/drawing/2014/main" id="{732D95E5-095E-4AF8-A88F-8D008694B3C7}"/>
              </a:ext>
            </a:extLst>
          </p:cNvPr>
          <p:cNvSpPr>
            <a:spLocks noGrp="1"/>
          </p:cNvSpPr>
          <p:nvPr>
            <p:ph type="body" sz="quarter" idx="12" hasCustomPrompt="1"/>
          </p:nvPr>
        </p:nvSpPr>
        <p:spPr>
          <a:xfrm>
            <a:off x="758825" y="2868783"/>
            <a:ext cx="6501784" cy="291089"/>
          </a:xfrm>
        </p:spPr>
        <p:txBody>
          <a:bodyPr anchor="b"/>
          <a:lstStyle>
            <a:lvl1pPr marL="0" indent="0">
              <a:lnSpc>
                <a:spcPts val="2400"/>
              </a:lnSpc>
              <a:spcBef>
                <a:spcPts val="0"/>
              </a:spcBef>
              <a:buNone/>
              <a:defRPr sz="1600"/>
            </a:lvl1pPr>
          </a:lstStyle>
          <a:p>
            <a:r>
              <a:rPr lang="sv-SE" sz="1600"/>
              <a:t>KONTAKTUPPGIFTER:</a:t>
            </a:r>
          </a:p>
        </p:txBody>
      </p:sp>
    </p:spTree>
    <p:extLst>
      <p:ext uri="{BB962C8B-B14F-4D97-AF65-F5344CB8AC3E}">
        <p14:creationId xmlns:p14="http://schemas.microsoft.com/office/powerpoint/2010/main" val="3117666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Startsida/Pausbi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09A38BAE-415F-48E3-BFF7-C08177B18CD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Rektangel 9">
            <a:extLst>
              <a:ext uri="{FF2B5EF4-FFF2-40B4-BE49-F238E27FC236}">
                <a16:creationId xmlns:a16="http://schemas.microsoft.com/office/drawing/2014/main" id="{600D1D80-F5E4-4596-8236-DC8D5A3EB490}"/>
              </a:ext>
            </a:extLst>
          </p:cNvPr>
          <p:cNvSpPr/>
          <p:nvPr userDrawn="1"/>
        </p:nvSpPr>
        <p:spPr>
          <a:xfrm>
            <a:off x="5600700" y="872292"/>
            <a:ext cx="966355" cy="9351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ektangel 1">
            <a:extLst>
              <a:ext uri="{FF2B5EF4-FFF2-40B4-BE49-F238E27FC236}">
                <a16:creationId xmlns:a16="http://schemas.microsoft.com/office/drawing/2014/main" id="{96234F76-746D-4B5C-A15E-02625704ED21}"/>
              </a:ext>
            </a:extLst>
          </p:cNvPr>
          <p:cNvSpPr/>
          <p:nvPr userDrawn="1"/>
        </p:nvSpPr>
        <p:spPr>
          <a:xfrm>
            <a:off x="-2264735" y="24063"/>
            <a:ext cx="2160000" cy="1269322"/>
          </a:xfrm>
          <a:prstGeom prst="rect">
            <a:avLst/>
          </a:prstGeom>
          <a:solidFill>
            <a:schemeClr val="bg1">
              <a:lumMod val="75000"/>
            </a:schemeClr>
          </a:solidFill>
        </p:spPr>
        <p:txBody>
          <a:bodyPr wrap="square">
            <a:spAutoFit/>
          </a:bodyPr>
          <a:lstStyle/>
          <a:p>
            <a:pPr marL="0" lvl="0" indent="0">
              <a:lnSpc>
                <a:spcPct val="107000"/>
              </a:lnSpc>
              <a:spcAft>
                <a:spcPts val="800"/>
              </a:spcAft>
              <a:buFont typeface="+mj-lt"/>
              <a:buNone/>
              <a:tabLst>
                <a:tab pos="712788" algn="l"/>
              </a:tabLst>
            </a:pPr>
            <a:r>
              <a:rPr lang="sv-SE" sz="1200" i="1" u="none">
                <a:effectLst/>
                <a:latin typeface="Calibri" panose="020F0502020204030204" pitchFamily="34" charset="0"/>
                <a:ea typeface="Calibri" panose="020F0502020204030204" pitchFamily="34" charset="0"/>
                <a:cs typeface="Times New Roman" panose="02020603050405020304" pitchFamily="18" charset="0"/>
              </a:rPr>
              <a:t>Startsidan </a:t>
            </a:r>
            <a:r>
              <a:rPr lang="sv-SE" sz="1200" i="0" u="none">
                <a:effectLst/>
                <a:latin typeface="Calibri" panose="020F0502020204030204" pitchFamily="34" charset="0"/>
                <a:ea typeface="Calibri" panose="020F0502020204030204" pitchFamily="34" charset="0"/>
                <a:cs typeface="Times New Roman" panose="02020603050405020304" pitchFamily="18" charset="0"/>
              </a:rPr>
              <a:t>är förvald och fast, kan också väljas som paussida, t.ex. under kaffepausen i ett föredrag. Du ser alla mallsidorna under ”Ny Bild/Layout”. </a:t>
            </a:r>
            <a:endParaRPr lang="sv-SE" sz="1200" i="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3" name="Group 4">
            <a:extLst>
              <a:ext uri="{FF2B5EF4-FFF2-40B4-BE49-F238E27FC236}">
                <a16:creationId xmlns:a16="http://schemas.microsoft.com/office/drawing/2014/main" id="{4686778B-A416-4079-AAA0-A3FE9CDCD68B}"/>
              </a:ext>
            </a:extLst>
          </p:cNvPr>
          <p:cNvGrpSpPr>
            <a:grpSpLocks noChangeAspect="1"/>
          </p:cNvGrpSpPr>
          <p:nvPr userDrawn="1"/>
        </p:nvGrpSpPr>
        <p:grpSpPr bwMode="auto">
          <a:xfrm>
            <a:off x="5672138" y="793750"/>
            <a:ext cx="849312" cy="854075"/>
            <a:chOff x="3573" y="500"/>
            <a:chExt cx="535" cy="538"/>
          </a:xfrm>
        </p:grpSpPr>
        <p:sp>
          <p:nvSpPr>
            <p:cNvPr id="4" name="AutoShape 3">
              <a:extLst>
                <a:ext uri="{FF2B5EF4-FFF2-40B4-BE49-F238E27FC236}">
                  <a16:creationId xmlns:a16="http://schemas.microsoft.com/office/drawing/2014/main" id="{368530C6-AB59-4438-8214-4D8CD19DC242}"/>
                </a:ext>
              </a:extLst>
            </p:cNvPr>
            <p:cNvSpPr>
              <a:spLocks noChangeAspect="1" noChangeArrowheads="1" noTextEdit="1"/>
            </p:cNvSpPr>
            <p:nvPr userDrawn="1"/>
          </p:nvSpPr>
          <p:spPr bwMode="auto">
            <a:xfrm>
              <a:off x="3573" y="500"/>
              <a:ext cx="535" cy="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5" name="Freeform 5">
              <a:extLst>
                <a:ext uri="{FF2B5EF4-FFF2-40B4-BE49-F238E27FC236}">
                  <a16:creationId xmlns:a16="http://schemas.microsoft.com/office/drawing/2014/main" id="{30C9CB61-8DFA-4370-8AA1-B5A54FA0EAB1}"/>
                </a:ext>
              </a:extLst>
            </p:cNvPr>
            <p:cNvSpPr>
              <a:spLocks/>
            </p:cNvSpPr>
            <p:nvPr userDrawn="1"/>
          </p:nvSpPr>
          <p:spPr bwMode="auto">
            <a:xfrm>
              <a:off x="3851" y="500"/>
              <a:ext cx="257" cy="345"/>
            </a:xfrm>
            <a:custGeom>
              <a:avLst/>
              <a:gdLst>
                <a:gd name="T0" fmla="*/ 1845 w 1845"/>
                <a:gd name="T1" fmla="*/ 2080 h 2463"/>
                <a:gd name="T2" fmla="*/ 945 w 1845"/>
                <a:gd name="T3" fmla="*/ 2463 h 2463"/>
                <a:gd name="T4" fmla="*/ 58 w 1845"/>
                <a:gd name="T5" fmla="*/ 1814 h 2463"/>
                <a:gd name="T6" fmla="*/ 0 w 1845"/>
                <a:gd name="T7" fmla="*/ 336 h 2463"/>
                <a:gd name="T8" fmla="*/ 0 w 1845"/>
                <a:gd name="T9" fmla="*/ 0 h 2463"/>
                <a:gd name="T10" fmla="*/ 6 w 1845"/>
                <a:gd name="T11" fmla="*/ 0 h 2463"/>
                <a:gd name="T12" fmla="*/ 493 w 1845"/>
                <a:gd name="T13" fmla="*/ 955 h 2463"/>
                <a:gd name="T14" fmla="*/ 340 w 1845"/>
                <a:gd name="T15" fmla="*/ 1438 h 2463"/>
                <a:gd name="T16" fmla="*/ 221 w 1845"/>
                <a:gd name="T17" fmla="*/ 1757 h 2463"/>
                <a:gd name="T18" fmla="*/ 361 w 1845"/>
                <a:gd name="T19" fmla="*/ 1883 h 2463"/>
                <a:gd name="T20" fmla="*/ 982 w 1845"/>
                <a:gd name="T21" fmla="*/ 1770 h 2463"/>
                <a:gd name="T22" fmla="*/ 1845 w 1845"/>
                <a:gd name="T23" fmla="*/ 2073 h 2463"/>
                <a:gd name="T24" fmla="*/ 1845 w 1845"/>
                <a:gd name="T25" fmla="*/ 2080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1845" y="2080"/>
                  </a:moveTo>
                  <a:cubicBezTo>
                    <a:pt x="1580" y="2256"/>
                    <a:pt x="1328" y="2463"/>
                    <a:pt x="945" y="2463"/>
                  </a:cubicBezTo>
                  <a:cubicBezTo>
                    <a:pt x="502" y="2463"/>
                    <a:pt x="130" y="2258"/>
                    <a:pt x="58" y="1814"/>
                  </a:cubicBezTo>
                  <a:cubicBezTo>
                    <a:pt x="6" y="1490"/>
                    <a:pt x="0" y="628"/>
                    <a:pt x="0" y="336"/>
                  </a:cubicBezTo>
                  <a:cubicBezTo>
                    <a:pt x="0" y="0"/>
                    <a:pt x="0" y="0"/>
                    <a:pt x="0" y="0"/>
                  </a:cubicBezTo>
                  <a:cubicBezTo>
                    <a:pt x="6" y="0"/>
                    <a:pt x="6" y="0"/>
                    <a:pt x="6" y="0"/>
                  </a:cubicBezTo>
                  <a:cubicBezTo>
                    <a:pt x="182" y="363"/>
                    <a:pt x="493" y="580"/>
                    <a:pt x="493" y="955"/>
                  </a:cubicBezTo>
                  <a:cubicBezTo>
                    <a:pt x="493" y="1141"/>
                    <a:pt x="432" y="1261"/>
                    <a:pt x="340" y="1438"/>
                  </a:cubicBezTo>
                  <a:cubicBezTo>
                    <a:pt x="292" y="1531"/>
                    <a:pt x="221" y="1648"/>
                    <a:pt x="221" y="1757"/>
                  </a:cubicBezTo>
                  <a:cubicBezTo>
                    <a:pt x="221" y="1821"/>
                    <a:pt x="250" y="1883"/>
                    <a:pt x="361" y="1883"/>
                  </a:cubicBezTo>
                  <a:cubicBezTo>
                    <a:pt x="578" y="1883"/>
                    <a:pt x="700" y="1770"/>
                    <a:pt x="982" y="1770"/>
                  </a:cubicBezTo>
                  <a:cubicBezTo>
                    <a:pt x="1304" y="1770"/>
                    <a:pt x="1534" y="1887"/>
                    <a:pt x="1845" y="2073"/>
                  </a:cubicBezTo>
                  <a:cubicBezTo>
                    <a:pt x="1845" y="2080"/>
                    <a:pt x="1845" y="2080"/>
                    <a:pt x="1845" y="2080"/>
                  </a:cubicBezTo>
                  <a:close/>
                </a:path>
              </a:pathLst>
            </a:custGeom>
            <a:solidFill>
              <a:srgbClr val="690A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6" name="Freeform 6">
              <a:extLst>
                <a:ext uri="{FF2B5EF4-FFF2-40B4-BE49-F238E27FC236}">
                  <a16:creationId xmlns:a16="http://schemas.microsoft.com/office/drawing/2014/main" id="{4EC247F9-0193-4FBB-B6E1-2998D290037F}"/>
                </a:ext>
              </a:extLst>
            </p:cNvPr>
            <p:cNvSpPr>
              <a:spLocks/>
            </p:cNvSpPr>
            <p:nvPr userDrawn="1"/>
          </p:nvSpPr>
          <p:spPr bwMode="auto">
            <a:xfrm>
              <a:off x="3573" y="500"/>
              <a:ext cx="257" cy="345"/>
            </a:xfrm>
            <a:custGeom>
              <a:avLst/>
              <a:gdLst>
                <a:gd name="T0" fmla="*/ 0 w 1845"/>
                <a:gd name="T1" fmla="*/ 2073 h 2463"/>
                <a:gd name="T2" fmla="*/ 863 w 1845"/>
                <a:gd name="T3" fmla="*/ 1770 h 2463"/>
                <a:gd name="T4" fmla="*/ 1484 w 1845"/>
                <a:gd name="T5" fmla="*/ 1883 h 2463"/>
                <a:gd name="T6" fmla="*/ 1624 w 1845"/>
                <a:gd name="T7" fmla="*/ 1757 h 2463"/>
                <a:gd name="T8" fmla="*/ 1505 w 1845"/>
                <a:gd name="T9" fmla="*/ 1438 h 2463"/>
                <a:gd name="T10" fmla="*/ 1352 w 1845"/>
                <a:gd name="T11" fmla="*/ 955 h 2463"/>
                <a:gd name="T12" fmla="*/ 1839 w 1845"/>
                <a:gd name="T13" fmla="*/ 0 h 2463"/>
                <a:gd name="T14" fmla="*/ 1845 w 1845"/>
                <a:gd name="T15" fmla="*/ 0 h 2463"/>
                <a:gd name="T16" fmla="*/ 1845 w 1845"/>
                <a:gd name="T17" fmla="*/ 334 h 2463"/>
                <a:gd name="T18" fmla="*/ 1787 w 1845"/>
                <a:gd name="T19" fmla="*/ 1814 h 2463"/>
                <a:gd name="T20" fmla="*/ 900 w 1845"/>
                <a:gd name="T21" fmla="*/ 2463 h 2463"/>
                <a:gd name="T22" fmla="*/ 0 w 1845"/>
                <a:gd name="T23" fmla="*/ 2080 h 2463"/>
                <a:gd name="T24" fmla="*/ 0 w 1845"/>
                <a:gd name="T25" fmla="*/ 2073 h 2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5" h="2463">
                  <a:moveTo>
                    <a:pt x="0" y="2073"/>
                  </a:moveTo>
                  <a:cubicBezTo>
                    <a:pt x="311" y="1887"/>
                    <a:pt x="541" y="1770"/>
                    <a:pt x="863" y="1770"/>
                  </a:cubicBezTo>
                  <a:cubicBezTo>
                    <a:pt x="1145" y="1770"/>
                    <a:pt x="1267" y="1883"/>
                    <a:pt x="1484" y="1883"/>
                  </a:cubicBezTo>
                  <a:cubicBezTo>
                    <a:pt x="1594" y="1883"/>
                    <a:pt x="1624" y="1821"/>
                    <a:pt x="1624" y="1757"/>
                  </a:cubicBezTo>
                  <a:cubicBezTo>
                    <a:pt x="1624" y="1648"/>
                    <a:pt x="1553" y="1531"/>
                    <a:pt x="1505" y="1438"/>
                  </a:cubicBezTo>
                  <a:cubicBezTo>
                    <a:pt x="1413" y="1261"/>
                    <a:pt x="1352" y="1141"/>
                    <a:pt x="1352" y="955"/>
                  </a:cubicBezTo>
                  <a:cubicBezTo>
                    <a:pt x="1352" y="580"/>
                    <a:pt x="1663" y="363"/>
                    <a:pt x="1839" y="0"/>
                  </a:cubicBezTo>
                  <a:cubicBezTo>
                    <a:pt x="1845" y="0"/>
                    <a:pt x="1845" y="0"/>
                    <a:pt x="1845" y="0"/>
                  </a:cubicBezTo>
                  <a:cubicBezTo>
                    <a:pt x="1845" y="334"/>
                    <a:pt x="1845" y="334"/>
                    <a:pt x="1845" y="334"/>
                  </a:cubicBezTo>
                  <a:cubicBezTo>
                    <a:pt x="1845" y="628"/>
                    <a:pt x="1839" y="1490"/>
                    <a:pt x="1787" y="1814"/>
                  </a:cubicBezTo>
                  <a:cubicBezTo>
                    <a:pt x="1715" y="2258"/>
                    <a:pt x="1343" y="2463"/>
                    <a:pt x="900" y="2463"/>
                  </a:cubicBezTo>
                  <a:cubicBezTo>
                    <a:pt x="516" y="2463"/>
                    <a:pt x="264" y="2256"/>
                    <a:pt x="0" y="2080"/>
                  </a:cubicBezTo>
                  <a:cubicBezTo>
                    <a:pt x="0" y="2073"/>
                    <a:pt x="0" y="2073"/>
                    <a:pt x="0" y="2073"/>
                  </a:cubicBezTo>
                  <a:close/>
                </a:path>
              </a:pathLst>
            </a:custGeom>
            <a:solidFill>
              <a:srgbClr val="0061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7" name="Freeform 7">
              <a:extLst>
                <a:ext uri="{FF2B5EF4-FFF2-40B4-BE49-F238E27FC236}">
                  <a16:creationId xmlns:a16="http://schemas.microsoft.com/office/drawing/2014/main" id="{149ACFD5-ED1E-4A53-836D-628626254AC4}"/>
                </a:ext>
              </a:extLst>
            </p:cNvPr>
            <p:cNvSpPr>
              <a:spLocks/>
            </p:cNvSpPr>
            <p:nvPr userDrawn="1"/>
          </p:nvSpPr>
          <p:spPr bwMode="auto">
            <a:xfrm>
              <a:off x="3631" y="890"/>
              <a:ext cx="101" cy="148"/>
            </a:xfrm>
            <a:custGeom>
              <a:avLst/>
              <a:gdLst>
                <a:gd name="T0" fmla="*/ 680 w 728"/>
                <a:gd name="T1" fmla="*/ 252 h 1058"/>
                <a:gd name="T2" fmla="*/ 406 w 728"/>
                <a:gd name="T3" fmla="*/ 140 h 1058"/>
                <a:gd name="T4" fmla="*/ 213 w 728"/>
                <a:gd name="T5" fmla="*/ 265 h 1058"/>
                <a:gd name="T6" fmla="*/ 728 w 728"/>
                <a:gd name="T7" fmla="*/ 752 h 1058"/>
                <a:gd name="T8" fmla="*/ 329 w 728"/>
                <a:gd name="T9" fmla="*/ 1058 h 1058"/>
                <a:gd name="T10" fmla="*/ 7 w 728"/>
                <a:gd name="T11" fmla="*/ 1005 h 1058"/>
                <a:gd name="T12" fmla="*/ 0 w 728"/>
                <a:gd name="T13" fmla="*/ 890 h 1058"/>
                <a:gd name="T14" fmla="*/ 7 w 728"/>
                <a:gd name="T15" fmla="*/ 780 h 1058"/>
                <a:gd name="T16" fmla="*/ 15 w 728"/>
                <a:gd name="T17" fmla="*/ 780 h 1058"/>
                <a:gd name="T18" fmla="*/ 342 w 728"/>
                <a:gd name="T19" fmla="*/ 914 h 1058"/>
                <a:gd name="T20" fmla="*/ 529 w 728"/>
                <a:gd name="T21" fmla="*/ 782 h 1058"/>
                <a:gd name="T22" fmla="*/ 20 w 728"/>
                <a:gd name="T23" fmla="*/ 297 h 1058"/>
                <a:gd name="T24" fmla="*/ 420 w 728"/>
                <a:gd name="T25" fmla="*/ 0 h 1058"/>
                <a:gd name="T26" fmla="*/ 687 w 728"/>
                <a:gd name="T27" fmla="*/ 40 h 1058"/>
                <a:gd name="T28" fmla="*/ 693 w 728"/>
                <a:gd name="T29" fmla="*/ 135 h 1058"/>
                <a:gd name="T30" fmla="*/ 687 w 728"/>
                <a:gd name="T31" fmla="*/ 252 h 1058"/>
                <a:gd name="T32" fmla="*/ 680 w 728"/>
                <a:gd name="T33" fmla="*/ 252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8" h="1058">
                  <a:moveTo>
                    <a:pt x="680" y="252"/>
                  </a:moveTo>
                  <a:cubicBezTo>
                    <a:pt x="643" y="191"/>
                    <a:pt x="555" y="140"/>
                    <a:pt x="406" y="140"/>
                  </a:cubicBezTo>
                  <a:cubicBezTo>
                    <a:pt x="295" y="140"/>
                    <a:pt x="213" y="174"/>
                    <a:pt x="213" y="265"/>
                  </a:cubicBezTo>
                  <a:cubicBezTo>
                    <a:pt x="213" y="471"/>
                    <a:pt x="728" y="432"/>
                    <a:pt x="728" y="752"/>
                  </a:cubicBezTo>
                  <a:cubicBezTo>
                    <a:pt x="728" y="938"/>
                    <a:pt x="594" y="1058"/>
                    <a:pt x="329" y="1058"/>
                  </a:cubicBezTo>
                  <a:cubicBezTo>
                    <a:pt x="199" y="1058"/>
                    <a:pt x="80" y="1038"/>
                    <a:pt x="7" y="1005"/>
                  </a:cubicBezTo>
                  <a:cubicBezTo>
                    <a:pt x="2" y="965"/>
                    <a:pt x="0" y="927"/>
                    <a:pt x="0" y="890"/>
                  </a:cubicBezTo>
                  <a:cubicBezTo>
                    <a:pt x="0" y="854"/>
                    <a:pt x="3" y="817"/>
                    <a:pt x="7" y="780"/>
                  </a:cubicBezTo>
                  <a:cubicBezTo>
                    <a:pt x="15" y="780"/>
                    <a:pt x="15" y="780"/>
                    <a:pt x="15" y="780"/>
                  </a:cubicBezTo>
                  <a:cubicBezTo>
                    <a:pt x="91" y="880"/>
                    <a:pt x="217" y="914"/>
                    <a:pt x="342" y="914"/>
                  </a:cubicBezTo>
                  <a:cubicBezTo>
                    <a:pt x="464" y="914"/>
                    <a:pt x="529" y="865"/>
                    <a:pt x="529" y="782"/>
                  </a:cubicBezTo>
                  <a:cubicBezTo>
                    <a:pt x="529" y="574"/>
                    <a:pt x="20" y="631"/>
                    <a:pt x="20" y="297"/>
                  </a:cubicBezTo>
                  <a:cubicBezTo>
                    <a:pt x="20" y="114"/>
                    <a:pt x="159" y="0"/>
                    <a:pt x="420" y="0"/>
                  </a:cubicBezTo>
                  <a:cubicBezTo>
                    <a:pt x="487" y="0"/>
                    <a:pt x="616" y="8"/>
                    <a:pt x="687" y="40"/>
                  </a:cubicBezTo>
                  <a:cubicBezTo>
                    <a:pt x="691" y="57"/>
                    <a:pt x="693" y="101"/>
                    <a:pt x="693" y="135"/>
                  </a:cubicBezTo>
                  <a:cubicBezTo>
                    <a:pt x="693" y="182"/>
                    <a:pt x="690" y="225"/>
                    <a:pt x="687" y="252"/>
                  </a:cubicBezTo>
                  <a:cubicBezTo>
                    <a:pt x="680" y="252"/>
                    <a:pt x="680" y="252"/>
                    <a:pt x="680" y="252"/>
                  </a:cubicBezTo>
                  <a:close/>
                </a:path>
              </a:pathLst>
            </a:custGeom>
            <a:solidFill>
              <a:srgbClr val="0061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11" name="Freeform 8">
              <a:extLst>
                <a:ext uri="{FF2B5EF4-FFF2-40B4-BE49-F238E27FC236}">
                  <a16:creationId xmlns:a16="http://schemas.microsoft.com/office/drawing/2014/main" id="{957B3C7F-15F6-431B-B3DC-BEA9381FCEA5}"/>
                </a:ext>
              </a:extLst>
            </p:cNvPr>
            <p:cNvSpPr>
              <a:spLocks/>
            </p:cNvSpPr>
            <p:nvPr userDrawn="1"/>
          </p:nvSpPr>
          <p:spPr bwMode="auto">
            <a:xfrm>
              <a:off x="3775" y="892"/>
              <a:ext cx="110" cy="144"/>
            </a:xfrm>
            <a:custGeom>
              <a:avLst/>
              <a:gdLst>
                <a:gd name="T0" fmla="*/ 507 w 792"/>
                <a:gd name="T1" fmla="*/ 879 h 1032"/>
                <a:gd name="T2" fmla="*/ 785 w 792"/>
                <a:gd name="T3" fmla="*/ 818 h 1032"/>
                <a:gd name="T4" fmla="*/ 792 w 792"/>
                <a:gd name="T5" fmla="*/ 818 h 1032"/>
                <a:gd name="T6" fmla="*/ 743 w 792"/>
                <a:gd name="T7" fmla="*/ 1032 h 1032"/>
                <a:gd name="T8" fmla="*/ 0 w 792"/>
                <a:gd name="T9" fmla="*/ 1032 h 1032"/>
                <a:gd name="T10" fmla="*/ 0 w 792"/>
                <a:gd name="T11" fmla="*/ 1025 h 1032"/>
                <a:gd name="T12" fmla="*/ 65 w 792"/>
                <a:gd name="T13" fmla="*/ 886 h 1032"/>
                <a:gd name="T14" fmla="*/ 65 w 792"/>
                <a:gd name="T15" fmla="*/ 306 h 1032"/>
                <a:gd name="T16" fmla="*/ 5 w 792"/>
                <a:gd name="T17" fmla="*/ 13 h 1032"/>
                <a:gd name="T18" fmla="*/ 5 w 792"/>
                <a:gd name="T19" fmla="*/ 5 h 1032"/>
                <a:gd name="T20" fmla="*/ 152 w 792"/>
                <a:gd name="T21" fmla="*/ 0 h 1032"/>
                <a:gd name="T22" fmla="*/ 327 w 792"/>
                <a:gd name="T23" fmla="*/ 6 h 1032"/>
                <a:gd name="T24" fmla="*/ 327 w 792"/>
                <a:gd name="T25" fmla="*/ 14 h 1032"/>
                <a:gd name="T26" fmla="*/ 255 w 792"/>
                <a:gd name="T27" fmla="*/ 306 h 1032"/>
                <a:gd name="T28" fmla="*/ 255 w 792"/>
                <a:gd name="T29" fmla="*/ 879 h 1032"/>
                <a:gd name="T30" fmla="*/ 507 w 792"/>
                <a:gd name="T31" fmla="*/ 879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92" h="1032">
                  <a:moveTo>
                    <a:pt x="507" y="879"/>
                  </a:moveTo>
                  <a:cubicBezTo>
                    <a:pt x="664" y="879"/>
                    <a:pt x="738" y="861"/>
                    <a:pt x="785" y="818"/>
                  </a:cubicBezTo>
                  <a:cubicBezTo>
                    <a:pt x="792" y="818"/>
                    <a:pt x="792" y="818"/>
                    <a:pt x="792" y="818"/>
                  </a:cubicBezTo>
                  <a:cubicBezTo>
                    <a:pt x="787" y="871"/>
                    <a:pt x="759" y="993"/>
                    <a:pt x="743" y="1032"/>
                  </a:cubicBezTo>
                  <a:cubicBezTo>
                    <a:pt x="0" y="1032"/>
                    <a:pt x="0" y="1032"/>
                    <a:pt x="0" y="1032"/>
                  </a:cubicBezTo>
                  <a:cubicBezTo>
                    <a:pt x="0" y="1025"/>
                    <a:pt x="0" y="1025"/>
                    <a:pt x="0" y="1025"/>
                  </a:cubicBezTo>
                  <a:cubicBezTo>
                    <a:pt x="44" y="997"/>
                    <a:pt x="65" y="973"/>
                    <a:pt x="65" y="886"/>
                  </a:cubicBezTo>
                  <a:cubicBezTo>
                    <a:pt x="65" y="306"/>
                    <a:pt x="65" y="306"/>
                    <a:pt x="65" y="306"/>
                  </a:cubicBezTo>
                  <a:cubicBezTo>
                    <a:pt x="65" y="108"/>
                    <a:pt x="65" y="58"/>
                    <a:pt x="5" y="13"/>
                  </a:cubicBezTo>
                  <a:cubicBezTo>
                    <a:pt x="5" y="5"/>
                    <a:pt x="5" y="5"/>
                    <a:pt x="5" y="5"/>
                  </a:cubicBezTo>
                  <a:cubicBezTo>
                    <a:pt x="34" y="2"/>
                    <a:pt x="87" y="0"/>
                    <a:pt x="152" y="0"/>
                  </a:cubicBezTo>
                  <a:cubicBezTo>
                    <a:pt x="227" y="0"/>
                    <a:pt x="294" y="2"/>
                    <a:pt x="327" y="6"/>
                  </a:cubicBezTo>
                  <a:cubicBezTo>
                    <a:pt x="327" y="14"/>
                    <a:pt x="327" y="14"/>
                    <a:pt x="327" y="14"/>
                  </a:cubicBezTo>
                  <a:cubicBezTo>
                    <a:pt x="257" y="66"/>
                    <a:pt x="255" y="108"/>
                    <a:pt x="255" y="306"/>
                  </a:cubicBezTo>
                  <a:cubicBezTo>
                    <a:pt x="255" y="879"/>
                    <a:pt x="255" y="879"/>
                    <a:pt x="255" y="879"/>
                  </a:cubicBezTo>
                  <a:cubicBezTo>
                    <a:pt x="507" y="879"/>
                    <a:pt x="507" y="879"/>
                    <a:pt x="507" y="879"/>
                  </a:cubicBezTo>
                  <a:close/>
                </a:path>
              </a:pathLst>
            </a:custGeom>
            <a:solidFill>
              <a:srgbClr val="0061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12" name="Freeform 9">
              <a:extLst>
                <a:ext uri="{FF2B5EF4-FFF2-40B4-BE49-F238E27FC236}">
                  <a16:creationId xmlns:a16="http://schemas.microsoft.com/office/drawing/2014/main" id="{B9BBD18A-E976-46C7-8578-32BC5CFFAC32}"/>
                </a:ext>
              </a:extLst>
            </p:cNvPr>
            <p:cNvSpPr>
              <a:spLocks/>
            </p:cNvSpPr>
            <p:nvPr userDrawn="1"/>
          </p:nvSpPr>
          <p:spPr bwMode="auto">
            <a:xfrm>
              <a:off x="3908" y="892"/>
              <a:ext cx="140" cy="146"/>
            </a:xfrm>
            <a:custGeom>
              <a:avLst/>
              <a:gdLst>
                <a:gd name="T0" fmla="*/ 71 w 1004"/>
                <a:gd name="T1" fmla="*/ 305 h 1045"/>
                <a:gd name="T2" fmla="*/ 0 w 1004"/>
                <a:gd name="T3" fmla="*/ 14 h 1045"/>
                <a:gd name="T4" fmla="*/ 0 w 1004"/>
                <a:gd name="T5" fmla="*/ 6 h 1045"/>
                <a:gd name="T6" fmla="*/ 160 w 1004"/>
                <a:gd name="T7" fmla="*/ 0 h 1045"/>
                <a:gd name="T8" fmla="*/ 268 w 1004"/>
                <a:gd name="T9" fmla="*/ 2 h 1045"/>
                <a:gd name="T10" fmla="*/ 261 w 1004"/>
                <a:gd name="T11" fmla="*/ 305 h 1045"/>
                <a:gd name="T12" fmla="*/ 261 w 1004"/>
                <a:gd name="T13" fmla="*/ 651 h 1045"/>
                <a:gd name="T14" fmla="*/ 431 w 1004"/>
                <a:gd name="T15" fmla="*/ 879 h 1045"/>
                <a:gd name="T16" fmla="*/ 709 w 1004"/>
                <a:gd name="T17" fmla="*/ 793 h 1045"/>
                <a:gd name="T18" fmla="*/ 730 w 1004"/>
                <a:gd name="T19" fmla="*/ 730 h 1045"/>
                <a:gd name="T20" fmla="*/ 730 w 1004"/>
                <a:gd name="T21" fmla="*/ 309 h 1045"/>
                <a:gd name="T22" fmla="*/ 659 w 1004"/>
                <a:gd name="T23" fmla="*/ 14 h 1045"/>
                <a:gd name="T24" fmla="*/ 659 w 1004"/>
                <a:gd name="T25" fmla="*/ 6 h 1045"/>
                <a:gd name="T26" fmla="*/ 821 w 1004"/>
                <a:gd name="T27" fmla="*/ 0 h 1045"/>
                <a:gd name="T28" fmla="*/ 926 w 1004"/>
                <a:gd name="T29" fmla="*/ 2 h 1045"/>
                <a:gd name="T30" fmla="*/ 920 w 1004"/>
                <a:gd name="T31" fmla="*/ 306 h 1045"/>
                <a:gd name="T32" fmla="*/ 920 w 1004"/>
                <a:gd name="T33" fmla="*/ 784 h 1045"/>
                <a:gd name="T34" fmla="*/ 1004 w 1004"/>
                <a:gd name="T35" fmla="*/ 1027 h 1045"/>
                <a:gd name="T36" fmla="*/ 1004 w 1004"/>
                <a:gd name="T37" fmla="*/ 1032 h 1045"/>
                <a:gd name="T38" fmla="*/ 782 w 1004"/>
                <a:gd name="T39" fmla="*/ 1032 h 1045"/>
                <a:gd name="T40" fmla="*/ 744 w 1004"/>
                <a:gd name="T41" fmla="*/ 939 h 1045"/>
                <a:gd name="T42" fmla="*/ 387 w 1004"/>
                <a:gd name="T43" fmla="*/ 1045 h 1045"/>
                <a:gd name="T44" fmla="*/ 71 w 1004"/>
                <a:gd name="T45" fmla="*/ 736 h 1045"/>
                <a:gd name="T46" fmla="*/ 71 w 1004"/>
                <a:gd name="T47" fmla="*/ 305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4" h="1045">
                  <a:moveTo>
                    <a:pt x="71" y="305"/>
                  </a:moveTo>
                  <a:cubicBezTo>
                    <a:pt x="71" y="108"/>
                    <a:pt x="71" y="66"/>
                    <a:pt x="0" y="14"/>
                  </a:cubicBezTo>
                  <a:cubicBezTo>
                    <a:pt x="0" y="6"/>
                    <a:pt x="0" y="6"/>
                    <a:pt x="0" y="6"/>
                  </a:cubicBezTo>
                  <a:cubicBezTo>
                    <a:pt x="26" y="4"/>
                    <a:pt x="92" y="0"/>
                    <a:pt x="160" y="0"/>
                  </a:cubicBezTo>
                  <a:cubicBezTo>
                    <a:pt x="197" y="0"/>
                    <a:pt x="232" y="0"/>
                    <a:pt x="268" y="2"/>
                  </a:cubicBezTo>
                  <a:cubicBezTo>
                    <a:pt x="266" y="40"/>
                    <a:pt x="261" y="102"/>
                    <a:pt x="261" y="305"/>
                  </a:cubicBezTo>
                  <a:cubicBezTo>
                    <a:pt x="261" y="651"/>
                    <a:pt x="261" y="651"/>
                    <a:pt x="261" y="651"/>
                  </a:cubicBezTo>
                  <a:cubicBezTo>
                    <a:pt x="261" y="802"/>
                    <a:pt x="283" y="879"/>
                    <a:pt x="431" y="879"/>
                  </a:cubicBezTo>
                  <a:cubicBezTo>
                    <a:pt x="547" y="879"/>
                    <a:pt x="661" y="834"/>
                    <a:pt x="709" y="793"/>
                  </a:cubicBezTo>
                  <a:cubicBezTo>
                    <a:pt x="730" y="775"/>
                    <a:pt x="730" y="756"/>
                    <a:pt x="730" y="730"/>
                  </a:cubicBezTo>
                  <a:cubicBezTo>
                    <a:pt x="730" y="309"/>
                    <a:pt x="730" y="309"/>
                    <a:pt x="730" y="309"/>
                  </a:cubicBezTo>
                  <a:cubicBezTo>
                    <a:pt x="730" y="108"/>
                    <a:pt x="730" y="67"/>
                    <a:pt x="659" y="14"/>
                  </a:cubicBezTo>
                  <a:cubicBezTo>
                    <a:pt x="659" y="6"/>
                    <a:pt x="659" y="6"/>
                    <a:pt x="659" y="6"/>
                  </a:cubicBezTo>
                  <a:cubicBezTo>
                    <a:pt x="684" y="4"/>
                    <a:pt x="751" y="0"/>
                    <a:pt x="821" y="0"/>
                  </a:cubicBezTo>
                  <a:cubicBezTo>
                    <a:pt x="856" y="0"/>
                    <a:pt x="890" y="0"/>
                    <a:pt x="926" y="2"/>
                  </a:cubicBezTo>
                  <a:cubicBezTo>
                    <a:pt x="925" y="40"/>
                    <a:pt x="920" y="102"/>
                    <a:pt x="920" y="306"/>
                  </a:cubicBezTo>
                  <a:cubicBezTo>
                    <a:pt x="920" y="784"/>
                    <a:pt x="920" y="784"/>
                    <a:pt x="920" y="784"/>
                  </a:cubicBezTo>
                  <a:cubicBezTo>
                    <a:pt x="920" y="871"/>
                    <a:pt x="930" y="979"/>
                    <a:pt x="1004" y="1027"/>
                  </a:cubicBezTo>
                  <a:cubicBezTo>
                    <a:pt x="1004" y="1032"/>
                    <a:pt x="1004" y="1032"/>
                    <a:pt x="1004" y="1032"/>
                  </a:cubicBezTo>
                  <a:cubicBezTo>
                    <a:pt x="782" y="1032"/>
                    <a:pt x="782" y="1032"/>
                    <a:pt x="782" y="1032"/>
                  </a:cubicBezTo>
                  <a:cubicBezTo>
                    <a:pt x="765" y="1014"/>
                    <a:pt x="749" y="960"/>
                    <a:pt x="744" y="939"/>
                  </a:cubicBezTo>
                  <a:cubicBezTo>
                    <a:pt x="639" y="1009"/>
                    <a:pt x="530" y="1045"/>
                    <a:pt x="387" y="1045"/>
                  </a:cubicBezTo>
                  <a:cubicBezTo>
                    <a:pt x="145" y="1045"/>
                    <a:pt x="71" y="926"/>
                    <a:pt x="71" y="736"/>
                  </a:cubicBezTo>
                  <a:cubicBezTo>
                    <a:pt x="71" y="305"/>
                    <a:pt x="71" y="305"/>
                    <a:pt x="71" y="305"/>
                  </a:cubicBezTo>
                  <a:close/>
                </a:path>
              </a:pathLst>
            </a:custGeom>
            <a:solidFill>
              <a:srgbClr val="0061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v-SE"/>
            </a:p>
          </p:txBody>
        </p:sp>
      </p:grpSp>
    </p:spTree>
    <p:extLst>
      <p:ext uri="{BB962C8B-B14F-4D97-AF65-F5344CB8AC3E}">
        <p14:creationId xmlns:p14="http://schemas.microsoft.com/office/powerpoint/2010/main" val="4288271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Rubrik och innehåll, 2 spal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55D1907-0D70-4CB2-988F-97D44F560C23}"/>
              </a:ext>
            </a:extLst>
          </p:cNvPr>
          <p:cNvSpPr>
            <a:spLocks noGrp="1"/>
          </p:cNvSpPr>
          <p:nvPr>
            <p:ph type="title"/>
          </p:nvPr>
        </p:nvSpPr>
        <p:spPr>
          <a:xfrm>
            <a:off x="755071" y="1226128"/>
            <a:ext cx="10643755" cy="911374"/>
          </a:xfrm>
        </p:spPr>
        <p:txBody>
          <a:bodyPr/>
          <a:lstStyle/>
          <a:p>
            <a:r>
              <a:rPr lang="en-US"/>
              <a:t>Click to edit Master title style</a:t>
            </a:r>
            <a:endParaRPr lang="sv-SE"/>
          </a:p>
        </p:txBody>
      </p:sp>
      <p:sp>
        <p:nvSpPr>
          <p:cNvPr id="3" name="Platshållare för innehåll 2">
            <a:extLst>
              <a:ext uri="{FF2B5EF4-FFF2-40B4-BE49-F238E27FC236}">
                <a16:creationId xmlns:a16="http://schemas.microsoft.com/office/drawing/2014/main" id="{6CCC67DE-D694-40F6-9033-2F22DF4C802A}"/>
              </a:ext>
            </a:extLst>
          </p:cNvPr>
          <p:cNvSpPr>
            <a:spLocks noGrp="1"/>
          </p:cNvSpPr>
          <p:nvPr>
            <p:ph idx="1"/>
          </p:nvPr>
        </p:nvSpPr>
        <p:spPr>
          <a:xfrm>
            <a:off x="755072" y="2407521"/>
            <a:ext cx="5198919" cy="36815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Platshållare för innehåll 2">
            <a:extLst>
              <a:ext uri="{FF2B5EF4-FFF2-40B4-BE49-F238E27FC236}">
                <a16:creationId xmlns:a16="http://schemas.microsoft.com/office/drawing/2014/main" id="{7C6F9F6A-5EE1-426E-AAF4-F9163894A515}"/>
              </a:ext>
            </a:extLst>
          </p:cNvPr>
          <p:cNvSpPr>
            <a:spLocks noGrp="1"/>
          </p:cNvSpPr>
          <p:nvPr>
            <p:ph idx="10"/>
          </p:nvPr>
        </p:nvSpPr>
        <p:spPr>
          <a:xfrm>
            <a:off x="6231083" y="2407521"/>
            <a:ext cx="5198919" cy="36815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9" name="Platshållare för text 8">
            <a:extLst>
              <a:ext uri="{FF2B5EF4-FFF2-40B4-BE49-F238E27FC236}">
                <a16:creationId xmlns:a16="http://schemas.microsoft.com/office/drawing/2014/main" id="{D73A66CF-1C52-44FE-85C6-604CF9819DFD}"/>
              </a:ext>
            </a:extLst>
          </p:cNvPr>
          <p:cNvSpPr>
            <a:spLocks noGrp="1"/>
          </p:cNvSpPr>
          <p:nvPr>
            <p:ph type="body" sz="quarter" idx="11" hasCustomPrompt="1"/>
          </p:nvPr>
        </p:nvSpPr>
        <p:spPr>
          <a:xfrm>
            <a:off x="758825" y="6140310"/>
            <a:ext cx="5205413" cy="260350"/>
          </a:xfrm>
        </p:spPr>
        <p:txBody>
          <a:bodyPr/>
          <a:lstStyle>
            <a:lvl1pPr marL="0" indent="0">
              <a:lnSpc>
                <a:spcPct val="100000"/>
              </a:lnSpc>
              <a:spcBef>
                <a:spcPts val="0"/>
              </a:spcBef>
              <a:buFontTx/>
              <a:buNone/>
              <a:defRPr sz="1000"/>
            </a:lvl1pPr>
          </a:lstStyle>
          <a:p>
            <a:pPr lvl="0"/>
            <a:r>
              <a:rPr lang="sv-SE"/>
              <a:t>Bildtext</a:t>
            </a:r>
          </a:p>
        </p:txBody>
      </p:sp>
      <p:sp>
        <p:nvSpPr>
          <p:cNvPr id="10" name="Platshållare för text 8">
            <a:extLst>
              <a:ext uri="{FF2B5EF4-FFF2-40B4-BE49-F238E27FC236}">
                <a16:creationId xmlns:a16="http://schemas.microsoft.com/office/drawing/2014/main" id="{02F528CE-D42C-4F3A-A140-BC71A68198D5}"/>
              </a:ext>
            </a:extLst>
          </p:cNvPr>
          <p:cNvSpPr>
            <a:spLocks noGrp="1"/>
          </p:cNvSpPr>
          <p:nvPr>
            <p:ph type="body" sz="quarter" idx="12" hasCustomPrompt="1"/>
          </p:nvPr>
        </p:nvSpPr>
        <p:spPr>
          <a:xfrm>
            <a:off x="6219234" y="6140310"/>
            <a:ext cx="5205413" cy="260350"/>
          </a:xfrm>
        </p:spPr>
        <p:txBody>
          <a:bodyPr/>
          <a:lstStyle>
            <a:lvl1pPr marL="0" indent="0">
              <a:lnSpc>
                <a:spcPct val="100000"/>
              </a:lnSpc>
              <a:spcBef>
                <a:spcPts val="0"/>
              </a:spcBef>
              <a:buFontTx/>
              <a:buNone/>
              <a:defRPr sz="1000"/>
            </a:lvl1pPr>
          </a:lstStyle>
          <a:p>
            <a:pPr lvl="0"/>
            <a:r>
              <a:rPr lang="sv-SE"/>
              <a:t>Bildtext</a:t>
            </a:r>
          </a:p>
        </p:txBody>
      </p:sp>
      <p:sp>
        <p:nvSpPr>
          <p:cNvPr id="7" name="Rektangel 6">
            <a:extLst>
              <a:ext uri="{FF2B5EF4-FFF2-40B4-BE49-F238E27FC236}">
                <a16:creationId xmlns:a16="http://schemas.microsoft.com/office/drawing/2014/main" id="{6D8929DC-ABE9-4B31-816A-840B7C28DBBC}"/>
              </a:ext>
            </a:extLst>
          </p:cNvPr>
          <p:cNvSpPr/>
          <p:nvPr userDrawn="1"/>
        </p:nvSpPr>
        <p:spPr>
          <a:xfrm>
            <a:off x="-2088107" y="24063"/>
            <a:ext cx="2003883" cy="1269322"/>
          </a:xfrm>
          <a:prstGeom prst="rect">
            <a:avLst/>
          </a:prstGeom>
          <a:solidFill>
            <a:schemeClr val="bg1">
              <a:lumMod val="75000"/>
            </a:schemeClr>
          </a:solidFill>
        </p:spPr>
        <p:txBody>
          <a:bodyPr wrap="square">
            <a:spAutoFit/>
          </a:bodyPr>
          <a:lstStyle/>
          <a:p>
            <a:pPr marL="0" lvl="0" indent="0">
              <a:lnSpc>
                <a:spcPct val="107000"/>
              </a:lnSpc>
              <a:spcAft>
                <a:spcPts val="800"/>
              </a:spcAft>
              <a:buFont typeface="+mj-lt"/>
              <a:buNone/>
              <a:tabLst>
                <a:tab pos="265113" algn="l"/>
              </a:tabLst>
            </a:pPr>
            <a:r>
              <a:rPr lang="sv-SE" sz="1200" b="0" i="1" u="none">
                <a:effectLst/>
                <a:latin typeface="Calibri" panose="020F0502020204030204" pitchFamily="34" charset="0"/>
                <a:ea typeface="Calibri" panose="020F0502020204030204" pitchFamily="34" charset="0"/>
                <a:cs typeface="Times New Roman" panose="02020603050405020304" pitchFamily="18" charset="0"/>
              </a:rPr>
              <a:t>Rubrik och innehåll i tvåspalt</a:t>
            </a:r>
            <a:r>
              <a:rPr lang="sv-SE" sz="1200" b="0" i="0" u="none">
                <a:effectLst/>
                <a:latin typeface="Calibri" panose="020F0502020204030204" pitchFamily="34" charset="0"/>
                <a:ea typeface="Calibri" panose="020F0502020204030204" pitchFamily="34" charset="0"/>
                <a:cs typeface="Times New Roman" panose="02020603050405020304" pitchFamily="18" charset="0"/>
              </a:rPr>
              <a:t>: för en- eller tvåradig rubrik och innehåll i två spalter (text, bild, diagram, film etc.). Du kan också lägga in en bildtext.</a:t>
            </a:r>
          </a:p>
        </p:txBody>
      </p:sp>
    </p:spTree>
    <p:extLst>
      <p:ext uri="{BB962C8B-B14F-4D97-AF65-F5344CB8AC3E}">
        <p14:creationId xmlns:p14="http://schemas.microsoft.com/office/powerpoint/2010/main" val="3125703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sp>
        <p:nvSpPr>
          <p:cNvPr id="7" name="Rectangle 6"/>
          <p:cNvSpPr/>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sv-SE"/>
              <a:t>Klicka här för att ändra mall för rubrikformat</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0000"/>
                    <a:lumOff val="10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sv-SE"/>
              <a:t>Klicka här för att ändra mall för underrubrikformat</a:t>
            </a:r>
            <a:endParaRPr lang="en-US" dirty="0"/>
          </a:p>
        </p:txBody>
      </p:sp>
      <p:sp>
        <p:nvSpPr>
          <p:cNvPr id="4" name="Date Placeholder 3"/>
          <p:cNvSpPr>
            <a:spLocks noGrp="1"/>
          </p:cNvSpPr>
          <p:nvPr>
            <p:ph type="dt" sz="half" idx="10"/>
          </p:nvPr>
        </p:nvSpPr>
        <p:spPr/>
        <p:txBody>
          <a:bodyPr/>
          <a:lstStyle>
            <a:lvl1pPr algn="l">
              <a:defRPr/>
            </a:lvl1pPr>
          </a:lstStyle>
          <a:p>
            <a:fld id="{A50FA319-1339-4C79-8F53-47AA415EA9DB}" type="datetimeFigureOut">
              <a:rPr lang="en-US" smtClean="0"/>
              <a:t>2/16/2021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42E51-4133-409E-8F1D-AA84604EB653}" type="slidenum">
              <a:rPr lang="en-US" smtClean="0"/>
              <a:t>‹#›</a:t>
            </a:fld>
            <a:endParaRPr lang="en-US"/>
          </a:p>
        </p:txBody>
      </p:sp>
      <p:cxnSp>
        <p:nvCxnSpPr>
          <p:cNvPr id="8" name="Straight Connector 7"/>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12733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A50FA319-1339-4C79-8F53-47AA415EA9DB}" type="datetimeFigureOut">
              <a:rPr lang="en-US" smtClean="0"/>
              <a:t>2/16/2021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42E51-4133-409E-8F1D-AA84604EB653}" type="slidenum">
              <a:rPr lang="en-US" smtClean="0"/>
              <a:t>‹#›</a:t>
            </a:fld>
            <a:endParaRPr lang="en-US"/>
          </a:p>
        </p:txBody>
      </p:sp>
    </p:spTree>
    <p:extLst>
      <p:ext uri="{BB962C8B-B14F-4D97-AF65-F5344CB8AC3E}">
        <p14:creationId xmlns:p14="http://schemas.microsoft.com/office/powerpoint/2010/main" val="38463303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secHead" preserve="1">
  <p:cSld name="Avsnittsrubrik">
    <p:spTree>
      <p:nvGrpSpPr>
        <p:cNvPr id="1" name=""/>
        <p:cNvGrpSpPr/>
        <p:nvPr/>
      </p:nvGrpSpPr>
      <p:grpSpPr>
        <a:xfrm>
          <a:off x="0" y="0"/>
          <a:ext cx="0" cy="0"/>
          <a:chOff x="0" y="0"/>
          <a:chExt cx="0" cy="0"/>
        </a:xfrm>
      </p:grpSpPr>
      <p:sp>
        <p:nvSpPr>
          <p:cNvPr id="7" name="Rectangle 6"/>
          <p:cNvSpPr/>
          <p:nvPr/>
        </p:nvSpPr>
        <p:spPr>
          <a:xfrm>
            <a:off x="0" y="-1"/>
            <a:ext cx="12192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sv-SE"/>
              <a:t>Klicka här för att ändra mall för rubrikformat</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A50FA319-1339-4C79-8F53-47AA415EA9DB}" type="datetimeFigureOut">
              <a:rPr lang="en-US" smtClean="0"/>
              <a:t>2/16/2021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42E51-4133-409E-8F1D-AA84604EB653}" type="slidenum">
              <a:rPr lang="en-US" smtClean="0"/>
              <a:t>‹#›</a:t>
            </a:fld>
            <a:endParaRPr lang="en-US"/>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11728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sv-SE"/>
              <a:t>Klicka här för att ändra mall för rubrikformat</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Date Placeholder 4"/>
          <p:cNvSpPr>
            <a:spLocks noGrp="1"/>
          </p:cNvSpPr>
          <p:nvPr>
            <p:ph type="dt" sz="half" idx="10"/>
          </p:nvPr>
        </p:nvSpPr>
        <p:spPr/>
        <p:txBody>
          <a:bodyPr/>
          <a:lstStyle/>
          <a:p>
            <a:fld id="{A50FA319-1339-4C79-8F53-47AA415EA9DB}" type="datetimeFigureOut">
              <a:rPr lang="en-US" smtClean="0"/>
              <a:t>2/16/2021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242E51-4133-409E-8F1D-AA84604EB653}" type="slidenum">
              <a:rPr lang="en-US" smtClean="0"/>
              <a:t>‹#›</a:t>
            </a:fld>
            <a:endParaRPr lang="en-US"/>
          </a:p>
        </p:txBody>
      </p:sp>
    </p:spTree>
    <p:extLst>
      <p:ext uri="{BB962C8B-B14F-4D97-AF65-F5344CB8AC3E}">
        <p14:creationId xmlns:p14="http://schemas.microsoft.com/office/powerpoint/2010/main" val="9702330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sv-SE"/>
              <a:t>Klicka här för att ändra mall för rubrikformat</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2">
                    <a:lumMod val="75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Content Placeholder 3"/>
          <p:cNvSpPr>
            <a:spLocks noGrp="1"/>
          </p:cNvSpPr>
          <p:nvPr>
            <p:ph sz="half" idx="2"/>
          </p:nvPr>
        </p:nvSpPr>
        <p:spPr>
          <a:xfrm>
            <a:off x="1024128" y="2967788"/>
            <a:ext cx="4754880" cy="3341572"/>
          </a:xfrm>
        </p:spPr>
        <p:txBody>
          <a:bodyPr lIns="45720" rIns="4572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2">
                    <a:lumMod val="75000"/>
                  </a:scheme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sv-SE"/>
              <a:t>Klicka här för att ändra format på bakgrundstexten</a:t>
            </a:r>
          </a:p>
        </p:txBody>
      </p:sp>
      <p:sp>
        <p:nvSpPr>
          <p:cNvPr id="6" name="Content Placeholder 5"/>
          <p:cNvSpPr>
            <a:spLocks noGrp="1"/>
          </p:cNvSpPr>
          <p:nvPr>
            <p:ph sz="quarter" idx="4"/>
          </p:nvPr>
        </p:nvSpPr>
        <p:spPr>
          <a:xfrm>
            <a:off x="5989320" y="2967788"/>
            <a:ext cx="4754880" cy="3341572"/>
          </a:xfrm>
        </p:spPr>
        <p:txBody>
          <a:bodyPr lIns="45720" rIns="4572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6"/>
          <p:cNvSpPr>
            <a:spLocks noGrp="1"/>
          </p:cNvSpPr>
          <p:nvPr>
            <p:ph type="dt" sz="half" idx="10"/>
          </p:nvPr>
        </p:nvSpPr>
        <p:spPr/>
        <p:txBody>
          <a:bodyPr/>
          <a:lstStyle/>
          <a:p>
            <a:fld id="{A50FA319-1339-4C79-8F53-47AA415EA9DB}" type="datetimeFigureOut">
              <a:rPr lang="en-US" smtClean="0"/>
              <a:t>2/16/2021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242E51-4133-409E-8F1D-AA84604EB653}" type="slidenum">
              <a:rPr lang="en-US" smtClean="0"/>
              <a:t>‹#›</a:t>
            </a:fld>
            <a:endParaRPr lang="en-US"/>
          </a:p>
        </p:txBody>
      </p:sp>
    </p:spTree>
    <p:extLst>
      <p:ext uri="{BB962C8B-B14F-4D97-AF65-F5344CB8AC3E}">
        <p14:creationId xmlns:p14="http://schemas.microsoft.com/office/powerpoint/2010/main" val="2683649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Date Placeholder 2"/>
          <p:cNvSpPr>
            <a:spLocks noGrp="1"/>
          </p:cNvSpPr>
          <p:nvPr>
            <p:ph type="dt" sz="half" idx="10"/>
          </p:nvPr>
        </p:nvSpPr>
        <p:spPr/>
        <p:txBody>
          <a:bodyPr/>
          <a:lstStyle/>
          <a:p>
            <a:fld id="{A50FA319-1339-4C79-8F53-47AA415EA9DB}" type="datetimeFigureOut">
              <a:rPr lang="en-US" smtClean="0"/>
              <a:t>2/16/2021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242E51-4133-409E-8F1D-AA84604EB653}" type="slidenum">
              <a:rPr lang="en-US" smtClean="0"/>
              <a:t>‹#›</a:t>
            </a:fld>
            <a:endParaRPr lang="en-US"/>
          </a:p>
        </p:txBody>
      </p:sp>
    </p:spTree>
    <p:extLst>
      <p:ext uri="{BB962C8B-B14F-4D97-AF65-F5344CB8AC3E}">
        <p14:creationId xmlns:p14="http://schemas.microsoft.com/office/powerpoint/2010/main" val="41498765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0FA319-1339-4C79-8F53-47AA415EA9DB}" type="datetimeFigureOut">
              <a:rPr lang="en-US" smtClean="0"/>
              <a:t>2/16/2021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242E51-4133-409E-8F1D-AA84604EB653}" type="slidenum">
              <a:rPr lang="en-US" smtClean="0"/>
              <a:t>‹#›</a:t>
            </a:fld>
            <a:endParaRPr lang="en-US"/>
          </a:p>
        </p:txBody>
      </p:sp>
    </p:spTree>
    <p:extLst>
      <p:ext uri="{BB962C8B-B14F-4D97-AF65-F5344CB8AC3E}">
        <p14:creationId xmlns:p14="http://schemas.microsoft.com/office/powerpoint/2010/main" val="5114598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sv-SE"/>
              <a:t>Klicka här för att ändra mall för rubrikformat</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A50FA319-1339-4C79-8F53-47AA415EA9DB}" type="datetimeFigureOut">
              <a:rPr lang="en-US" smtClean="0"/>
              <a:t>2/16/2021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242E51-4133-409E-8F1D-AA84604EB653}" type="slidenum">
              <a:rPr lang="en-US" smtClean="0"/>
              <a:t>‹#›</a:t>
            </a:fld>
            <a:endParaRPr lang="en-US"/>
          </a:p>
        </p:txBody>
      </p:sp>
    </p:spTree>
    <p:extLst>
      <p:ext uri="{BB962C8B-B14F-4D97-AF65-F5344CB8AC3E}">
        <p14:creationId xmlns:p14="http://schemas.microsoft.com/office/powerpoint/2010/main" val="34092965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sv-SE"/>
              <a:t>Klicka här för att ändra mall för rubrikformat</a:t>
            </a:r>
            <a:endParaRPr lang="en-US" dirty="0"/>
          </a:p>
        </p:txBody>
      </p:sp>
      <p:sp>
        <p:nvSpPr>
          <p:cNvPr id="3" name="Picture Placeholder 2"/>
          <p:cNvSpPr>
            <a:spLocks noGrp="1" noChangeAspect="1"/>
          </p:cNvSpPr>
          <p:nvPr>
            <p:ph type="pic" idx="1"/>
          </p:nvPr>
        </p:nvSpPr>
        <p:spPr>
          <a:xfrm>
            <a:off x="0" y="-1"/>
            <a:ext cx="12188952" cy="4572000"/>
          </a:xfrm>
          <a:solidFill>
            <a:schemeClr val="accent2">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A50FA319-1339-4C79-8F53-47AA415EA9DB}" type="datetimeFigureOut">
              <a:rPr lang="en-US" smtClean="0"/>
              <a:t>2/16/2021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242E51-4133-409E-8F1D-AA84604EB653}" type="slidenum">
              <a:rPr lang="en-US" smtClean="0"/>
              <a:t>‹#›</a:t>
            </a:fld>
            <a:endParaRPr lang="en-US"/>
          </a:p>
        </p:txBody>
      </p:sp>
      <p:cxnSp>
        <p:nvCxnSpPr>
          <p:cNvPr id="9" name="Straight Connector 8"/>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93103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Vertical Text Placeholder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A50FA319-1339-4C79-8F53-47AA415EA9DB}" type="datetimeFigureOut">
              <a:rPr lang="en-US" smtClean="0"/>
              <a:t>2/16/2021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42E51-4133-409E-8F1D-AA84604EB653}" type="slidenum">
              <a:rPr lang="en-US" smtClean="0"/>
              <a:t>‹#›</a:t>
            </a:fld>
            <a:endParaRPr lang="en-US"/>
          </a:p>
        </p:txBody>
      </p:sp>
    </p:spTree>
    <p:extLst>
      <p:ext uri="{BB962C8B-B14F-4D97-AF65-F5344CB8AC3E}">
        <p14:creationId xmlns:p14="http://schemas.microsoft.com/office/powerpoint/2010/main" val="26109739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sv-SE"/>
              <a:t>Klicka här för att ändra mall för rubrikformat</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A50FA319-1339-4C79-8F53-47AA415EA9DB}" type="datetimeFigureOut">
              <a:rPr lang="en-US" smtClean="0"/>
              <a:t>2/16/2021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242E51-4133-409E-8F1D-AA84604EB653}"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49278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Rubrik och innehåll i tvåspal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55D1907-0D70-4CB2-988F-97D44F560C23}"/>
              </a:ext>
            </a:extLst>
          </p:cNvPr>
          <p:cNvSpPr>
            <a:spLocks noGrp="1"/>
          </p:cNvSpPr>
          <p:nvPr>
            <p:ph type="title"/>
          </p:nvPr>
        </p:nvSpPr>
        <p:spPr>
          <a:xfrm>
            <a:off x="755071" y="1226128"/>
            <a:ext cx="10643755" cy="911374"/>
          </a:xfrm>
        </p:spPr>
        <p:txBody>
          <a:bodyPr/>
          <a:lstStyle/>
          <a:p>
            <a:r>
              <a:rPr lang="en-US"/>
              <a:t>Click to edit Master title style</a:t>
            </a:r>
            <a:endParaRPr lang="sv-SE"/>
          </a:p>
        </p:txBody>
      </p:sp>
      <p:sp>
        <p:nvSpPr>
          <p:cNvPr id="3" name="Platshållare för innehåll 2">
            <a:extLst>
              <a:ext uri="{FF2B5EF4-FFF2-40B4-BE49-F238E27FC236}">
                <a16:creationId xmlns:a16="http://schemas.microsoft.com/office/drawing/2014/main" id="{6CCC67DE-D694-40F6-9033-2F22DF4C802A}"/>
              </a:ext>
            </a:extLst>
          </p:cNvPr>
          <p:cNvSpPr>
            <a:spLocks noGrp="1"/>
          </p:cNvSpPr>
          <p:nvPr>
            <p:ph idx="1"/>
          </p:nvPr>
        </p:nvSpPr>
        <p:spPr>
          <a:xfrm>
            <a:off x="755072" y="2407521"/>
            <a:ext cx="5198919" cy="36815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Platshållare för innehåll 2">
            <a:extLst>
              <a:ext uri="{FF2B5EF4-FFF2-40B4-BE49-F238E27FC236}">
                <a16:creationId xmlns:a16="http://schemas.microsoft.com/office/drawing/2014/main" id="{7C6F9F6A-5EE1-426E-AAF4-F9163894A515}"/>
              </a:ext>
            </a:extLst>
          </p:cNvPr>
          <p:cNvSpPr>
            <a:spLocks noGrp="1"/>
          </p:cNvSpPr>
          <p:nvPr>
            <p:ph idx="10"/>
          </p:nvPr>
        </p:nvSpPr>
        <p:spPr>
          <a:xfrm>
            <a:off x="6231083" y="2407521"/>
            <a:ext cx="5198919" cy="36815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9" name="Platshållare för text 8">
            <a:extLst>
              <a:ext uri="{FF2B5EF4-FFF2-40B4-BE49-F238E27FC236}">
                <a16:creationId xmlns:a16="http://schemas.microsoft.com/office/drawing/2014/main" id="{D73A66CF-1C52-44FE-85C6-604CF9819DFD}"/>
              </a:ext>
            </a:extLst>
          </p:cNvPr>
          <p:cNvSpPr>
            <a:spLocks noGrp="1"/>
          </p:cNvSpPr>
          <p:nvPr>
            <p:ph type="body" sz="quarter" idx="11" hasCustomPrompt="1"/>
          </p:nvPr>
        </p:nvSpPr>
        <p:spPr>
          <a:xfrm>
            <a:off x="758825" y="6140310"/>
            <a:ext cx="5205413" cy="260350"/>
          </a:xfrm>
        </p:spPr>
        <p:txBody>
          <a:bodyPr/>
          <a:lstStyle>
            <a:lvl1pPr marL="0" indent="0">
              <a:lnSpc>
                <a:spcPct val="100000"/>
              </a:lnSpc>
              <a:spcBef>
                <a:spcPts val="0"/>
              </a:spcBef>
              <a:buFontTx/>
              <a:buNone/>
              <a:defRPr sz="1000"/>
            </a:lvl1pPr>
          </a:lstStyle>
          <a:p>
            <a:pPr lvl="0"/>
            <a:r>
              <a:rPr lang="sv-SE"/>
              <a:t>Bildtext</a:t>
            </a:r>
          </a:p>
        </p:txBody>
      </p:sp>
      <p:sp>
        <p:nvSpPr>
          <p:cNvPr id="10" name="Platshållare för text 8">
            <a:extLst>
              <a:ext uri="{FF2B5EF4-FFF2-40B4-BE49-F238E27FC236}">
                <a16:creationId xmlns:a16="http://schemas.microsoft.com/office/drawing/2014/main" id="{02F528CE-D42C-4F3A-A140-BC71A68198D5}"/>
              </a:ext>
            </a:extLst>
          </p:cNvPr>
          <p:cNvSpPr>
            <a:spLocks noGrp="1"/>
          </p:cNvSpPr>
          <p:nvPr>
            <p:ph type="body" sz="quarter" idx="12" hasCustomPrompt="1"/>
          </p:nvPr>
        </p:nvSpPr>
        <p:spPr>
          <a:xfrm>
            <a:off x="6219234" y="6140310"/>
            <a:ext cx="5205413" cy="260350"/>
          </a:xfrm>
        </p:spPr>
        <p:txBody>
          <a:bodyPr/>
          <a:lstStyle>
            <a:lvl1pPr marL="0" indent="0">
              <a:lnSpc>
                <a:spcPct val="100000"/>
              </a:lnSpc>
              <a:spcBef>
                <a:spcPts val="0"/>
              </a:spcBef>
              <a:buFontTx/>
              <a:buNone/>
              <a:defRPr sz="1000"/>
            </a:lvl1pPr>
          </a:lstStyle>
          <a:p>
            <a:pPr lvl="0"/>
            <a:r>
              <a:rPr lang="sv-SE"/>
              <a:t>Bildtext</a:t>
            </a:r>
          </a:p>
        </p:txBody>
      </p:sp>
      <p:sp>
        <p:nvSpPr>
          <p:cNvPr id="7" name="Rektangel 6">
            <a:extLst>
              <a:ext uri="{FF2B5EF4-FFF2-40B4-BE49-F238E27FC236}">
                <a16:creationId xmlns:a16="http://schemas.microsoft.com/office/drawing/2014/main" id="{6D8929DC-ABE9-4B31-816A-840B7C28DBBC}"/>
              </a:ext>
            </a:extLst>
          </p:cNvPr>
          <p:cNvSpPr/>
          <p:nvPr userDrawn="1"/>
        </p:nvSpPr>
        <p:spPr>
          <a:xfrm>
            <a:off x="-2088107" y="24063"/>
            <a:ext cx="2003883" cy="1269322"/>
          </a:xfrm>
          <a:prstGeom prst="rect">
            <a:avLst/>
          </a:prstGeom>
          <a:solidFill>
            <a:schemeClr val="bg1">
              <a:lumMod val="75000"/>
            </a:schemeClr>
          </a:solidFill>
        </p:spPr>
        <p:txBody>
          <a:bodyPr wrap="square">
            <a:spAutoFit/>
          </a:bodyPr>
          <a:lstStyle/>
          <a:p>
            <a:pPr marL="0" lvl="0" indent="0">
              <a:lnSpc>
                <a:spcPct val="107000"/>
              </a:lnSpc>
              <a:spcAft>
                <a:spcPts val="800"/>
              </a:spcAft>
              <a:buFont typeface="+mj-lt"/>
              <a:buNone/>
              <a:tabLst>
                <a:tab pos="265113" algn="l"/>
              </a:tabLst>
            </a:pPr>
            <a:r>
              <a:rPr lang="sv-SE" sz="1200" b="0" i="1" u="none">
                <a:effectLst/>
                <a:latin typeface="Calibri" panose="020F0502020204030204" pitchFamily="34" charset="0"/>
                <a:ea typeface="Calibri" panose="020F0502020204030204" pitchFamily="34" charset="0"/>
                <a:cs typeface="Times New Roman" panose="02020603050405020304" pitchFamily="18" charset="0"/>
              </a:rPr>
              <a:t>Rubrik och innehåll i tvåspalt</a:t>
            </a:r>
            <a:r>
              <a:rPr lang="sv-SE" sz="1200" b="0" i="0" u="none">
                <a:effectLst/>
                <a:latin typeface="Calibri" panose="020F0502020204030204" pitchFamily="34" charset="0"/>
                <a:ea typeface="Calibri" panose="020F0502020204030204" pitchFamily="34" charset="0"/>
                <a:cs typeface="Times New Roman" panose="02020603050405020304" pitchFamily="18" charset="0"/>
              </a:rPr>
              <a:t>: för en- eller tvåradig rubrik och innehåll i två spalter (text, bild, diagram, film etc.). Du kan också lägga in en bildtext.</a:t>
            </a:r>
          </a:p>
        </p:txBody>
      </p:sp>
    </p:spTree>
    <p:extLst>
      <p:ext uri="{BB962C8B-B14F-4D97-AF65-F5344CB8AC3E}">
        <p14:creationId xmlns:p14="http://schemas.microsoft.com/office/powerpoint/2010/main" val="3239117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ext, kil och utbytbar liten bild">
    <p:spTree>
      <p:nvGrpSpPr>
        <p:cNvPr id="1" name=""/>
        <p:cNvGrpSpPr/>
        <p:nvPr/>
      </p:nvGrpSpPr>
      <p:grpSpPr>
        <a:xfrm>
          <a:off x="0" y="0"/>
          <a:ext cx="0" cy="0"/>
          <a:chOff x="0" y="0"/>
          <a:chExt cx="0" cy="0"/>
        </a:xfrm>
      </p:grpSpPr>
      <p:sp>
        <p:nvSpPr>
          <p:cNvPr id="9" name="Platshållare för text 8">
            <a:extLst>
              <a:ext uri="{FF2B5EF4-FFF2-40B4-BE49-F238E27FC236}">
                <a16:creationId xmlns:a16="http://schemas.microsoft.com/office/drawing/2014/main" id="{098BC990-E3F0-4969-A62C-2B2DAB821CFD}"/>
              </a:ext>
            </a:extLst>
          </p:cNvPr>
          <p:cNvSpPr>
            <a:spLocks noGrp="1"/>
          </p:cNvSpPr>
          <p:nvPr>
            <p:ph type="body" sz="quarter" idx="11" hasCustomPrompt="1"/>
          </p:nvPr>
        </p:nvSpPr>
        <p:spPr>
          <a:xfrm>
            <a:off x="10674669" y="1014582"/>
            <a:ext cx="1543488" cy="5849336"/>
          </a:xfrm>
          <a:custGeom>
            <a:avLst/>
            <a:gdLst>
              <a:gd name="connsiteX0" fmla="*/ 0 w 1533233"/>
              <a:gd name="connsiteY0" fmla="*/ 6008703 h 6008703"/>
              <a:gd name="connsiteX1" fmla="*/ 1533233 w 1533233"/>
              <a:gd name="connsiteY1" fmla="*/ 0 h 6008703"/>
              <a:gd name="connsiteX2" fmla="*/ 1533233 w 1533233"/>
              <a:gd name="connsiteY2" fmla="*/ 6008703 h 6008703"/>
              <a:gd name="connsiteX3" fmla="*/ 0 w 1533233"/>
              <a:gd name="connsiteY3" fmla="*/ 6008703 h 6008703"/>
              <a:gd name="connsiteX0" fmla="*/ 0 w 1533233"/>
              <a:gd name="connsiteY0" fmla="*/ 6008703 h 6014621"/>
              <a:gd name="connsiteX1" fmla="*/ 1533233 w 1533233"/>
              <a:gd name="connsiteY1" fmla="*/ 0 h 6014621"/>
              <a:gd name="connsiteX2" fmla="*/ 314033 w 1533233"/>
              <a:gd name="connsiteY2" fmla="*/ 6014621 h 6014621"/>
              <a:gd name="connsiteX3" fmla="*/ 0 w 1533233"/>
              <a:gd name="connsiteY3" fmla="*/ 6008703 h 6014621"/>
              <a:gd name="connsiteX0" fmla="*/ 0 w 1538565"/>
              <a:gd name="connsiteY0" fmla="*/ 5843418 h 5849336"/>
              <a:gd name="connsiteX1" fmla="*/ 1538565 w 1538565"/>
              <a:gd name="connsiteY1" fmla="*/ 0 h 5849336"/>
              <a:gd name="connsiteX2" fmla="*/ 314033 w 1538565"/>
              <a:gd name="connsiteY2" fmla="*/ 5849336 h 5849336"/>
              <a:gd name="connsiteX3" fmla="*/ 0 w 1538565"/>
              <a:gd name="connsiteY3" fmla="*/ 5843418 h 5849336"/>
              <a:gd name="connsiteX0" fmla="*/ 0 w 1538565"/>
              <a:gd name="connsiteY0" fmla="*/ 5843418 h 5849336"/>
              <a:gd name="connsiteX1" fmla="*/ 1538565 w 1538565"/>
              <a:gd name="connsiteY1" fmla="*/ 0 h 5849336"/>
              <a:gd name="connsiteX2" fmla="*/ 1492752 w 1538565"/>
              <a:gd name="connsiteY2" fmla="*/ 216524 h 5849336"/>
              <a:gd name="connsiteX3" fmla="*/ 314033 w 1538565"/>
              <a:gd name="connsiteY3" fmla="*/ 5849336 h 5849336"/>
              <a:gd name="connsiteX4" fmla="*/ 0 w 1538565"/>
              <a:gd name="connsiteY4" fmla="*/ 5843418 h 5849336"/>
              <a:gd name="connsiteX0" fmla="*/ 0 w 1542759"/>
              <a:gd name="connsiteY0" fmla="*/ 5843418 h 5849336"/>
              <a:gd name="connsiteX1" fmla="*/ 1538565 w 1542759"/>
              <a:gd name="connsiteY1" fmla="*/ 0 h 5849336"/>
              <a:gd name="connsiteX2" fmla="*/ 1542759 w 1542759"/>
              <a:gd name="connsiteY2" fmla="*/ 54599 h 5849336"/>
              <a:gd name="connsiteX3" fmla="*/ 314033 w 1542759"/>
              <a:gd name="connsiteY3" fmla="*/ 5849336 h 5849336"/>
              <a:gd name="connsiteX4" fmla="*/ 0 w 1542759"/>
              <a:gd name="connsiteY4" fmla="*/ 5843418 h 5849336"/>
              <a:gd name="connsiteX0" fmla="*/ 0 w 1538565"/>
              <a:gd name="connsiteY0" fmla="*/ 5843418 h 5849336"/>
              <a:gd name="connsiteX1" fmla="*/ 1538565 w 1538565"/>
              <a:gd name="connsiteY1" fmla="*/ 0 h 5849336"/>
              <a:gd name="connsiteX2" fmla="*/ 1535615 w 1538565"/>
              <a:gd name="connsiteY2" fmla="*/ 56980 h 5849336"/>
              <a:gd name="connsiteX3" fmla="*/ 314033 w 1538565"/>
              <a:gd name="connsiteY3" fmla="*/ 5849336 h 5849336"/>
              <a:gd name="connsiteX4" fmla="*/ 0 w 1538565"/>
              <a:gd name="connsiteY4" fmla="*/ 5843418 h 5849336"/>
              <a:gd name="connsiteX0" fmla="*/ 0 w 1578477"/>
              <a:gd name="connsiteY0" fmla="*/ 5843418 h 5849336"/>
              <a:gd name="connsiteX1" fmla="*/ 1538565 w 1578477"/>
              <a:gd name="connsiteY1" fmla="*/ 0 h 5849336"/>
              <a:gd name="connsiteX2" fmla="*/ 1578477 w 1578477"/>
              <a:gd name="connsiteY2" fmla="*/ 87937 h 5849336"/>
              <a:gd name="connsiteX3" fmla="*/ 314033 w 1578477"/>
              <a:gd name="connsiteY3" fmla="*/ 5849336 h 5849336"/>
              <a:gd name="connsiteX4" fmla="*/ 0 w 1578477"/>
              <a:gd name="connsiteY4" fmla="*/ 5843418 h 5849336"/>
              <a:gd name="connsiteX0" fmla="*/ 0 w 1578502"/>
              <a:gd name="connsiteY0" fmla="*/ 5843418 h 5849336"/>
              <a:gd name="connsiteX1" fmla="*/ 1538565 w 1578502"/>
              <a:gd name="connsiteY1" fmla="*/ 0 h 5849336"/>
              <a:gd name="connsiteX2" fmla="*/ 1578477 w 1578502"/>
              <a:gd name="connsiteY2" fmla="*/ 87937 h 5849336"/>
              <a:gd name="connsiteX3" fmla="*/ 314033 w 1578502"/>
              <a:gd name="connsiteY3" fmla="*/ 5849336 h 5849336"/>
              <a:gd name="connsiteX4" fmla="*/ 0 w 1578502"/>
              <a:gd name="connsiteY4" fmla="*/ 5843418 h 5849336"/>
              <a:gd name="connsiteX0" fmla="*/ 0 w 1543111"/>
              <a:gd name="connsiteY0" fmla="*/ 5843418 h 5849336"/>
              <a:gd name="connsiteX1" fmla="*/ 1538565 w 1543111"/>
              <a:gd name="connsiteY1" fmla="*/ 0 h 5849336"/>
              <a:gd name="connsiteX2" fmla="*/ 1530852 w 1543111"/>
              <a:gd name="connsiteY2" fmla="*/ 83174 h 5849336"/>
              <a:gd name="connsiteX3" fmla="*/ 314033 w 1543111"/>
              <a:gd name="connsiteY3" fmla="*/ 5849336 h 5849336"/>
              <a:gd name="connsiteX4" fmla="*/ 0 w 1543111"/>
              <a:gd name="connsiteY4" fmla="*/ 5843418 h 5849336"/>
              <a:gd name="connsiteX0" fmla="*/ 0 w 1540225"/>
              <a:gd name="connsiteY0" fmla="*/ 5843418 h 5849336"/>
              <a:gd name="connsiteX1" fmla="*/ 1538565 w 1540225"/>
              <a:gd name="connsiteY1" fmla="*/ 0 h 5849336"/>
              <a:gd name="connsiteX2" fmla="*/ 1530852 w 1540225"/>
              <a:gd name="connsiteY2" fmla="*/ 83174 h 5849336"/>
              <a:gd name="connsiteX3" fmla="*/ 314033 w 1540225"/>
              <a:gd name="connsiteY3" fmla="*/ 5849336 h 5849336"/>
              <a:gd name="connsiteX4" fmla="*/ 0 w 1540225"/>
              <a:gd name="connsiteY4" fmla="*/ 5843418 h 5849336"/>
              <a:gd name="connsiteX0" fmla="*/ 0 w 1545425"/>
              <a:gd name="connsiteY0" fmla="*/ 5843418 h 5849336"/>
              <a:gd name="connsiteX1" fmla="*/ 1538565 w 1545425"/>
              <a:gd name="connsiteY1" fmla="*/ 0 h 5849336"/>
              <a:gd name="connsiteX2" fmla="*/ 1545139 w 1545425"/>
              <a:gd name="connsiteY2" fmla="*/ 80793 h 5849336"/>
              <a:gd name="connsiteX3" fmla="*/ 314033 w 1545425"/>
              <a:gd name="connsiteY3" fmla="*/ 5849336 h 5849336"/>
              <a:gd name="connsiteX4" fmla="*/ 0 w 1545425"/>
              <a:gd name="connsiteY4" fmla="*/ 5843418 h 5849336"/>
              <a:gd name="connsiteX0" fmla="*/ 0 w 1543488"/>
              <a:gd name="connsiteY0" fmla="*/ 5843418 h 5849336"/>
              <a:gd name="connsiteX1" fmla="*/ 1538565 w 1543488"/>
              <a:gd name="connsiteY1" fmla="*/ 0 h 5849336"/>
              <a:gd name="connsiteX2" fmla="*/ 1542758 w 1543488"/>
              <a:gd name="connsiteY2" fmla="*/ 49836 h 5849336"/>
              <a:gd name="connsiteX3" fmla="*/ 314033 w 1543488"/>
              <a:gd name="connsiteY3" fmla="*/ 5849336 h 5849336"/>
              <a:gd name="connsiteX4" fmla="*/ 0 w 1543488"/>
              <a:gd name="connsiteY4" fmla="*/ 5843418 h 5849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3488" h="5849336">
                <a:moveTo>
                  <a:pt x="0" y="5843418"/>
                </a:moveTo>
                <a:lnTo>
                  <a:pt x="1538565" y="0"/>
                </a:lnTo>
                <a:cubicBezTo>
                  <a:pt x="1544726" y="26931"/>
                  <a:pt x="1543742" y="13381"/>
                  <a:pt x="1542758" y="49836"/>
                </a:cubicBezTo>
                <a:lnTo>
                  <a:pt x="314033" y="5849336"/>
                </a:lnTo>
                <a:lnTo>
                  <a:pt x="0" y="5843418"/>
                </a:lnTo>
                <a:close/>
              </a:path>
            </a:pathLst>
          </a:custGeom>
          <a:solidFill>
            <a:schemeClr val="accent3"/>
          </a:solidFill>
          <a:ln>
            <a:noFill/>
          </a:ln>
        </p:spPr>
        <p:txBody>
          <a:bodyPr/>
          <a:lstStyle>
            <a:lvl1pPr marL="0" indent="0">
              <a:buNone/>
              <a:defRPr sz="100"/>
            </a:lvl1pPr>
          </a:lstStyle>
          <a:p>
            <a:pPr lvl="0"/>
            <a:r>
              <a:rPr lang="sv-SE"/>
              <a:t>.</a:t>
            </a:r>
          </a:p>
        </p:txBody>
      </p:sp>
      <p:sp>
        <p:nvSpPr>
          <p:cNvPr id="7" name="Platshållare för bild 6">
            <a:extLst>
              <a:ext uri="{FF2B5EF4-FFF2-40B4-BE49-F238E27FC236}">
                <a16:creationId xmlns:a16="http://schemas.microsoft.com/office/drawing/2014/main" id="{42E0A6B9-3A25-4D77-BE60-015619894225}"/>
              </a:ext>
            </a:extLst>
          </p:cNvPr>
          <p:cNvSpPr>
            <a:spLocks noGrp="1"/>
          </p:cNvSpPr>
          <p:nvPr>
            <p:ph type="pic" sz="quarter" idx="10" hasCustomPrompt="1"/>
          </p:nvPr>
        </p:nvSpPr>
        <p:spPr>
          <a:xfrm>
            <a:off x="10960963" y="1108695"/>
            <a:ext cx="1233996" cy="5749305"/>
          </a:xfrm>
          <a:custGeom>
            <a:avLst/>
            <a:gdLst>
              <a:gd name="connsiteX0" fmla="*/ 0 w 1233996"/>
              <a:gd name="connsiteY0" fmla="*/ 5825504 h 5825504"/>
              <a:gd name="connsiteX1" fmla="*/ 1233996 w 1233996"/>
              <a:gd name="connsiteY1" fmla="*/ 0 h 5825504"/>
              <a:gd name="connsiteX2" fmla="*/ 1233996 w 1233996"/>
              <a:gd name="connsiteY2" fmla="*/ 5825504 h 5825504"/>
              <a:gd name="connsiteX3" fmla="*/ 0 w 1233996"/>
              <a:gd name="connsiteY3" fmla="*/ 5825504 h 5825504"/>
              <a:gd name="connsiteX0" fmla="*/ 0 w 1260190"/>
              <a:gd name="connsiteY0" fmla="*/ 5715967 h 5715967"/>
              <a:gd name="connsiteX1" fmla="*/ 1260190 w 1260190"/>
              <a:gd name="connsiteY1" fmla="*/ 0 h 5715967"/>
              <a:gd name="connsiteX2" fmla="*/ 1233996 w 1260190"/>
              <a:gd name="connsiteY2" fmla="*/ 5715967 h 5715967"/>
              <a:gd name="connsiteX3" fmla="*/ 0 w 1260190"/>
              <a:gd name="connsiteY3" fmla="*/ 5715967 h 5715967"/>
              <a:gd name="connsiteX0" fmla="*/ 0 w 1233996"/>
              <a:gd name="connsiteY0" fmla="*/ 5749305 h 5749305"/>
              <a:gd name="connsiteX1" fmla="*/ 1231615 w 1233996"/>
              <a:gd name="connsiteY1" fmla="*/ 0 h 5749305"/>
              <a:gd name="connsiteX2" fmla="*/ 1233996 w 1233996"/>
              <a:gd name="connsiteY2" fmla="*/ 5749305 h 5749305"/>
              <a:gd name="connsiteX3" fmla="*/ 0 w 1233996"/>
              <a:gd name="connsiteY3" fmla="*/ 5749305 h 5749305"/>
            </a:gdLst>
            <a:ahLst/>
            <a:cxnLst>
              <a:cxn ang="0">
                <a:pos x="connsiteX0" y="connsiteY0"/>
              </a:cxn>
              <a:cxn ang="0">
                <a:pos x="connsiteX1" y="connsiteY1"/>
              </a:cxn>
              <a:cxn ang="0">
                <a:pos x="connsiteX2" y="connsiteY2"/>
              </a:cxn>
              <a:cxn ang="0">
                <a:pos x="connsiteX3" y="connsiteY3"/>
              </a:cxn>
            </a:cxnLst>
            <a:rect l="l" t="t" r="r" b="b"/>
            <a:pathLst>
              <a:path w="1233996" h="5749305">
                <a:moveTo>
                  <a:pt x="0" y="5749305"/>
                </a:moveTo>
                <a:lnTo>
                  <a:pt x="1231615" y="0"/>
                </a:lnTo>
                <a:cubicBezTo>
                  <a:pt x="1232409" y="1916435"/>
                  <a:pt x="1233202" y="3832870"/>
                  <a:pt x="1233996" y="5749305"/>
                </a:cubicBezTo>
                <a:lnTo>
                  <a:pt x="0" y="5749305"/>
                </a:lnTo>
                <a:close/>
              </a:path>
            </a:pathLst>
          </a:custGeom>
          <a:blipFill dpi="0" rotWithShape="1">
            <a:blip r:embed="rId2" cstate="email">
              <a:extLst>
                <a:ext uri="{28A0092B-C50C-407E-A947-70E740481C1C}">
                  <a14:useLocalDpi xmlns:a14="http://schemas.microsoft.com/office/drawing/2010/main"/>
                </a:ext>
              </a:extLst>
            </a:blip>
            <a:srcRect/>
            <a:stretch>
              <a:fillRect/>
            </a:stretch>
          </a:blipFill>
          <a:ln>
            <a:noFill/>
          </a:ln>
        </p:spPr>
        <p:txBody>
          <a:bodyPr lIns="720000" bIns="1656000" anchor="b" anchorCtr="0"/>
          <a:lstStyle>
            <a:lvl1pPr marL="0" indent="0">
              <a:lnSpc>
                <a:spcPct val="100000"/>
              </a:lnSpc>
              <a:spcBef>
                <a:spcPts val="0"/>
              </a:spcBef>
              <a:spcAft>
                <a:spcPts val="0"/>
              </a:spcAft>
              <a:buNone/>
              <a:defRPr sz="100">
                <a:solidFill>
                  <a:schemeClr val="bg1"/>
                </a:solidFill>
              </a:defRPr>
            </a:lvl1pPr>
          </a:lstStyle>
          <a:p>
            <a:r>
              <a:rPr lang="sv-SE"/>
              <a:t>.</a:t>
            </a:r>
          </a:p>
        </p:txBody>
      </p:sp>
      <p:sp>
        <p:nvSpPr>
          <p:cNvPr id="6" name="Rektangel 5">
            <a:extLst>
              <a:ext uri="{FF2B5EF4-FFF2-40B4-BE49-F238E27FC236}">
                <a16:creationId xmlns:a16="http://schemas.microsoft.com/office/drawing/2014/main" id="{22CE84D2-A6B0-47F2-BD7C-842E6783A3CA}"/>
              </a:ext>
            </a:extLst>
          </p:cNvPr>
          <p:cNvSpPr/>
          <p:nvPr userDrawn="1"/>
        </p:nvSpPr>
        <p:spPr>
          <a:xfrm>
            <a:off x="-2074460" y="24063"/>
            <a:ext cx="1990236" cy="3750899"/>
          </a:xfrm>
          <a:prstGeom prst="rect">
            <a:avLst/>
          </a:prstGeom>
          <a:solidFill>
            <a:schemeClr val="bg1">
              <a:lumMod val="75000"/>
            </a:schemeClr>
          </a:solidFill>
        </p:spPr>
        <p:txBody>
          <a:bodyPr wrap="square">
            <a:spAutoFit/>
          </a:bodyPr>
          <a:lstStyle/>
          <a:p>
            <a:pPr marL="0" lvl="0" indent="0">
              <a:lnSpc>
                <a:spcPct val="107000"/>
              </a:lnSpc>
              <a:spcAft>
                <a:spcPts val="800"/>
              </a:spcAft>
              <a:buFont typeface="+mj-lt"/>
              <a:buNone/>
            </a:pPr>
            <a:r>
              <a:rPr lang="sv-SE" sz="1200" i="1" u="none">
                <a:effectLst/>
                <a:latin typeface="Calibri" panose="020F0502020204030204" pitchFamily="34" charset="0"/>
                <a:ea typeface="Calibri" panose="020F0502020204030204" pitchFamily="34" charset="0"/>
                <a:cs typeface="Times New Roman" panose="02020603050405020304" pitchFamily="18" charset="0"/>
              </a:rPr>
              <a:t>Text, kil och utbytbar liten bild: </a:t>
            </a:r>
          </a:p>
          <a:p>
            <a:pPr marL="0" lvl="0" indent="0">
              <a:lnSpc>
                <a:spcPct val="107000"/>
              </a:lnSpc>
              <a:spcAft>
                <a:spcPts val="800"/>
              </a:spcAft>
              <a:buFont typeface="+mj-lt"/>
              <a:buNone/>
            </a:pPr>
            <a:r>
              <a:rPr lang="sv-SE" sz="1200" i="0" u="none">
                <a:effectLst/>
                <a:latin typeface="Calibri" panose="020F0502020204030204" pitchFamily="34" charset="0"/>
                <a:ea typeface="Calibri" panose="020F0502020204030204" pitchFamily="34" charset="0"/>
                <a:cs typeface="Times New Roman" panose="02020603050405020304" pitchFamily="18" charset="0"/>
              </a:rPr>
              <a:t>a. Byta till egen bild: klicka på ikonen för ”Bilder” i platshållaren och infoga bild, som inte bör vara för detaljerad. </a:t>
            </a:r>
          </a:p>
          <a:p>
            <a:pPr marL="0" lvl="0" indent="0">
              <a:lnSpc>
                <a:spcPct val="107000"/>
              </a:lnSpc>
              <a:spcAft>
                <a:spcPts val="800"/>
              </a:spcAft>
              <a:buFont typeface="+mj-lt"/>
              <a:buNone/>
            </a:pPr>
            <a:r>
              <a:rPr lang="sv-SE" sz="1200" i="0" u="none">
                <a:effectLst/>
                <a:latin typeface="Calibri" panose="020F0502020204030204" pitchFamily="34" charset="0"/>
                <a:ea typeface="Calibri" panose="020F0502020204030204" pitchFamily="34" charset="0"/>
                <a:cs typeface="Times New Roman" panose="02020603050405020304" pitchFamily="18" charset="0"/>
              </a:rPr>
              <a:t>b. Flytta bilden inom bildytan: markera bilden, välj ”Beskär”, markera bilden igen och flytta/ändra storlek.</a:t>
            </a:r>
          </a:p>
          <a:p>
            <a:pPr marL="0" lvl="0" indent="0">
              <a:lnSpc>
                <a:spcPct val="107000"/>
              </a:lnSpc>
              <a:spcAft>
                <a:spcPts val="800"/>
              </a:spcAft>
              <a:buFont typeface="+mj-lt"/>
              <a:buNone/>
            </a:pPr>
            <a:r>
              <a:rPr lang="sv-SE" sz="1200" i="0" u="none">
                <a:effectLst/>
                <a:latin typeface="Calibri" panose="020F0502020204030204" pitchFamily="34" charset="0"/>
                <a:ea typeface="Calibri" panose="020F0502020204030204" pitchFamily="34" charset="0"/>
                <a:cs typeface="Times New Roman" panose="02020603050405020304" pitchFamily="18" charset="0"/>
              </a:rPr>
              <a:t>c. Byta färg på kilen: markera kilen, välj annan temafärg med ”Figurfyllning”. Om kilen inte kan markeras, markera bildytan och välj ”Placera längst bak”.</a:t>
            </a:r>
          </a:p>
        </p:txBody>
      </p:sp>
      <p:sp>
        <p:nvSpPr>
          <p:cNvPr id="14" name="Rubrik 1">
            <a:extLst>
              <a:ext uri="{FF2B5EF4-FFF2-40B4-BE49-F238E27FC236}">
                <a16:creationId xmlns:a16="http://schemas.microsoft.com/office/drawing/2014/main" id="{74DDC08D-FA75-4863-947C-517F8BA91BD7}"/>
              </a:ext>
            </a:extLst>
          </p:cNvPr>
          <p:cNvSpPr>
            <a:spLocks noGrp="1"/>
          </p:cNvSpPr>
          <p:nvPr>
            <p:ph type="title"/>
          </p:nvPr>
        </p:nvSpPr>
        <p:spPr>
          <a:xfrm>
            <a:off x="768720" y="1250479"/>
            <a:ext cx="9862886" cy="880197"/>
          </a:xfrm>
        </p:spPr>
        <p:txBody>
          <a:bodyPr/>
          <a:lstStyle/>
          <a:p>
            <a:r>
              <a:rPr lang="en-US"/>
              <a:t>Click to edit Master title style</a:t>
            </a:r>
            <a:endParaRPr lang="sv-SE"/>
          </a:p>
        </p:txBody>
      </p:sp>
      <p:sp>
        <p:nvSpPr>
          <p:cNvPr id="15" name="Platshållare för innehåll 2">
            <a:extLst>
              <a:ext uri="{FF2B5EF4-FFF2-40B4-BE49-F238E27FC236}">
                <a16:creationId xmlns:a16="http://schemas.microsoft.com/office/drawing/2014/main" id="{180675CF-18A0-44DC-94A7-B0DBF8A481D3}"/>
              </a:ext>
            </a:extLst>
          </p:cNvPr>
          <p:cNvSpPr>
            <a:spLocks noGrp="1"/>
          </p:cNvSpPr>
          <p:nvPr>
            <p:ph idx="1"/>
          </p:nvPr>
        </p:nvSpPr>
        <p:spPr>
          <a:xfrm>
            <a:off x="768720" y="2397440"/>
            <a:ext cx="9862886" cy="364851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Tree>
    <p:extLst>
      <p:ext uri="{BB962C8B-B14F-4D97-AF65-F5344CB8AC3E}">
        <p14:creationId xmlns:p14="http://schemas.microsoft.com/office/powerpoint/2010/main" val="3463633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5D002A85-B127-475E-ADC4-27F8DC22C10A}"/>
              </a:ext>
            </a:extLst>
          </p:cNvPr>
          <p:cNvSpPr>
            <a:spLocks noGrp="1"/>
          </p:cNvSpPr>
          <p:nvPr>
            <p:ph type="title"/>
          </p:nvPr>
        </p:nvSpPr>
        <p:spPr>
          <a:xfrm>
            <a:off x="755072" y="800100"/>
            <a:ext cx="10515600" cy="880197"/>
          </a:xfrm>
          <a:prstGeom prst="rect">
            <a:avLst/>
          </a:prstGeom>
        </p:spPr>
        <p:txBody>
          <a:bodyPr vert="horz" lIns="0" tIns="0" rIns="0" bIns="0" rtlCol="0" anchor="b" anchorCtr="0">
            <a:noAutofit/>
          </a:bodyPr>
          <a:lstStyle/>
          <a:p>
            <a:r>
              <a:rPr lang="sv-SE"/>
              <a:t>Alicka här för att ändra mall för rubrikformat</a:t>
            </a:r>
          </a:p>
        </p:txBody>
      </p:sp>
      <p:sp>
        <p:nvSpPr>
          <p:cNvPr id="3" name="Platshållare för text 2">
            <a:extLst>
              <a:ext uri="{FF2B5EF4-FFF2-40B4-BE49-F238E27FC236}">
                <a16:creationId xmlns:a16="http://schemas.microsoft.com/office/drawing/2014/main" id="{58FD374E-AE23-4243-BB8A-E206234C6623}"/>
              </a:ext>
            </a:extLst>
          </p:cNvPr>
          <p:cNvSpPr>
            <a:spLocks noGrp="1"/>
          </p:cNvSpPr>
          <p:nvPr>
            <p:ph type="body" idx="1"/>
          </p:nvPr>
        </p:nvSpPr>
        <p:spPr>
          <a:xfrm>
            <a:off x="755072" y="1960708"/>
            <a:ext cx="10515600" cy="4351338"/>
          </a:xfrm>
          <a:prstGeom prst="rect">
            <a:avLst/>
          </a:prstGeom>
        </p:spPr>
        <p:txBody>
          <a:bodyPr vert="horz" lIns="0" tIns="0" rIns="0" bIns="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10" name="Bildobjekt 9">
            <a:extLst>
              <a:ext uri="{FF2B5EF4-FFF2-40B4-BE49-F238E27FC236}">
                <a16:creationId xmlns:a16="http://schemas.microsoft.com/office/drawing/2014/main" id="{6CBB460D-1B7A-4441-A3D9-64BD73112B98}"/>
              </a:ext>
            </a:extLst>
          </p:cNvPr>
          <p:cNvPicPr>
            <a:picLocks noChangeAspect="1"/>
          </p:cNvPicPr>
          <p:nvPr userDrawn="1"/>
        </p:nvPicPr>
        <p:blipFill>
          <a:blip r:embed="rId21" cstate="email">
            <a:extLst>
              <a:ext uri="{28A0092B-C50C-407E-A947-70E740481C1C}">
                <a14:useLocalDpi xmlns:a14="http://schemas.microsoft.com/office/drawing/2010/main"/>
              </a:ext>
            </a:extLst>
          </a:blip>
          <a:stretch>
            <a:fillRect/>
          </a:stretch>
        </p:blipFill>
        <p:spPr>
          <a:xfrm>
            <a:off x="260072" y="258978"/>
            <a:ext cx="503569" cy="506904"/>
          </a:xfrm>
          <a:prstGeom prst="rect">
            <a:avLst/>
          </a:prstGeom>
        </p:spPr>
      </p:pic>
    </p:spTree>
    <p:extLst>
      <p:ext uri="{BB962C8B-B14F-4D97-AF65-F5344CB8AC3E}">
        <p14:creationId xmlns:p14="http://schemas.microsoft.com/office/powerpoint/2010/main" val="3597973696"/>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 id="2147483681" r:id="rId18"/>
    <p:sldLayoutId id="2147483682" r:id="rId1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ts val="3600"/>
        </a:lnSpc>
        <a:spcBef>
          <a:spcPct val="0"/>
        </a:spcBef>
        <a:buNone/>
        <a:defRPr sz="3400" b="1" kern="1200">
          <a:solidFill>
            <a:schemeClr val="tx1"/>
          </a:solidFill>
          <a:latin typeface="+mj-lt"/>
          <a:ea typeface="+mj-ea"/>
          <a:cs typeface="+mj-cs"/>
        </a:defRPr>
      </a:lvl1pPr>
    </p:titleStyle>
    <p:bodyStyle>
      <a:lvl1pPr marL="228600" indent="-228600" algn="l" defTabSz="914400" rtl="0" eaLnBrk="1" latinLnBrk="0" hangingPunct="1">
        <a:lnSpc>
          <a:spcPts val="3000"/>
        </a:lnSpc>
        <a:spcBef>
          <a:spcPts val="1000"/>
        </a:spcBef>
        <a:buSzPct val="90000"/>
        <a:buFont typeface="Arial" panose="020B0604020202020204" pitchFamily="34" charset="0"/>
        <a:buChar char="•"/>
        <a:defRPr sz="2400" kern="1200">
          <a:solidFill>
            <a:schemeClr val="tx1"/>
          </a:solidFill>
          <a:latin typeface="+mn-lt"/>
          <a:ea typeface="+mn-ea"/>
          <a:cs typeface="+mn-cs"/>
        </a:defRPr>
      </a:lvl1pPr>
      <a:lvl2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2pPr>
      <a:lvl3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3pPr>
      <a:lvl4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4pPr>
      <a:lvl5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sv-SE"/>
              <a:t>Klicka här för att ändra mall för rubrikformat</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96DFF08F-DC6B-4601-B491-B0F83F6DD2DA}" type="datetimeFigureOut">
              <a:rPr lang="en-US" dirty="0"/>
              <a:pPr/>
              <a:t>2/16/2021</a:t>
            </a:fld>
            <a:endParaRPr lang="en-US" dirty="0"/>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0000"/>
                    <a:lumOff val="10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4FAB73BC-B049-4115-A692-8D63A059BFB8}" type="slidenum">
              <a:rPr lang="en-US" dirty="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4863468"/>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 id="2147483940" r:id="rId12"/>
    <p:sldLayoutId id="2147483941" r:id="rId13"/>
  </p:sldLayoutIdLst>
  <p:txStyles>
    <p:titleStyle>
      <a:lvl1pPr algn="l" defTabSz="914400" rtl="0" eaLnBrk="1" latinLnBrk="0" hangingPunct="1">
        <a:lnSpc>
          <a:spcPct val="80000"/>
        </a:lnSpc>
        <a:spcBef>
          <a:spcPct val="0"/>
        </a:spcBef>
        <a:buNone/>
        <a:defRPr sz="5000" kern="1200" cap="all" spc="100" baseline="0">
          <a:solidFill>
            <a:schemeClr val="tx1">
              <a:lumMod val="90000"/>
              <a:lumOff val="10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31.xml"/><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31.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1.xml"/><Relationship Id="rId5" Type="http://schemas.openxmlformats.org/officeDocument/2006/relationships/image" Target="../media/image19.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8.xml"/><Relationship Id="rId1" Type="http://schemas.openxmlformats.org/officeDocument/2006/relationships/slideLayout" Target="../slideLayouts/slideLayout21.xml"/><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1.xml"/><Relationship Id="rId4" Type="http://schemas.openxmlformats.org/officeDocument/2006/relationships/image" Target="../media/image20.jpg"/></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21.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2.xml"/><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svg"/><Relationship Id="rId18" Type="http://schemas.openxmlformats.org/officeDocument/2006/relationships/image" Target="../media/image46.png"/><Relationship Id="rId3" Type="http://schemas.openxmlformats.org/officeDocument/2006/relationships/image" Target="../media/image28.jpg"/><Relationship Id="rId21" Type="http://schemas.openxmlformats.org/officeDocument/2006/relationships/image" Target="../media/image49.svg"/><Relationship Id="rId7" Type="http://schemas.openxmlformats.org/officeDocument/2006/relationships/image" Target="../media/image35.svg"/><Relationship Id="rId12" Type="http://schemas.openxmlformats.org/officeDocument/2006/relationships/image" Target="../media/image40.png"/><Relationship Id="rId17" Type="http://schemas.openxmlformats.org/officeDocument/2006/relationships/image" Target="../media/image45.svg"/><Relationship Id="rId2" Type="http://schemas.openxmlformats.org/officeDocument/2006/relationships/notesSlide" Target="../notesSlides/notesSlide21.xml"/><Relationship Id="rId16" Type="http://schemas.openxmlformats.org/officeDocument/2006/relationships/image" Target="../media/image44.png"/><Relationship Id="rId20" Type="http://schemas.openxmlformats.org/officeDocument/2006/relationships/image" Target="../media/image48.png"/><Relationship Id="rId1" Type="http://schemas.openxmlformats.org/officeDocument/2006/relationships/slideLayout" Target="../slideLayouts/slideLayout21.xml"/><Relationship Id="rId6" Type="http://schemas.openxmlformats.org/officeDocument/2006/relationships/image" Target="../media/image34.png"/><Relationship Id="rId11" Type="http://schemas.openxmlformats.org/officeDocument/2006/relationships/image" Target="../media/image39.svg"/><Relationship Id="rId5" Type="http://schemas.openxmlformats.org/officeDocument/2006/relationships/image" Target="../media/image33.svg"/><Relationship Id="rId15" Type="http://schemas.openxmlformats.org/officeDocument/2006/relationships/image" Target="../media/image43.svg"/><Relationship Id="rId10" Type="http://schemas.openxmlformats.org/officeDocument/2006/relationships/image" Target="../media/image38.png"/><Relationship Id="rId19" Type="http://schemas.openxmlformats.org/officeDocument/2006/relationships/image" Target="../media/image47.svg"/><Relationship Id="rId4" Type="http://schemas.openxmlformats.org/officeDocument/2006/relationships/image" Target="../media/image32.png"/><Relationship Id="rId9" Type="http://schemas.openxmlformats.org/officeDocument/2006/relationships/image" Target="../media/image37.svg"/><Relationship Id="rId14" Type="http://schemas.openxmlformats.org/officeDocument/2006/relationships/image" Target="../media/image4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1.xml"/><Relationship Id="rId1" Type="http://schemas.openxmlformats.org/officeDocument/2006/relationships/video" Target="https://www.youtube.com/embed/3CI812UKLVc?start=1126&amp;feature=oembed" TargetMode="External"/><Relationship Id="rId4" Type="http://schemas.openxmlformats.org/officeDocument/2006/relationships/image" Target="../media/image50.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3" Type="http://schemas.openxmlformats.org/officeDocument/2006/relationships/hyperlink" Target="https://www.slu.se/globalassets/ew/org/centrb/f-for/pdf/skog-och-framtid-1-2018.pdf" TargetMode="External"/><Relationship Id="rId2" Type="http://schemas.openxmlformats.org/officeDocument/2006/relationships/notesSlide" Target="../notesSlides/notesSlide25.xml"/><Relationship Id="rId1" Type="http://schemas.openxmlformats.org/officeDocument/2006/relationships/slideLayout" Target="../slideLayouts/slideLayout21.xml"/><Relationship Id="rId6" Type="http://schemas.openxmlformats.org/officeDocument/2006/relationships/hyperlink" Target="https://youtu.be/riEiuL6ccPA" TargetMode="External"/><Relationship Id="rId5" Type="http://schemas.openxmlformats.org/officeDocument/2006/relationships/hyperlink" Target="https://youtu.be/kPt-nCuuaGw" TargetMode="External"/><Relationship Id="rId4" Type="http://schemas.openxmlformats.org/officeDocument/2006/relationships/hyperlink" Target="https://www.slu.se/ew-nyheter/2020/6/skogen-racker-inte---hur-ska-vi-prioriter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6">
            <a:extLst>
              <a:ext uri="{FF2B5EF4-FFF2-40B4-BE49-F238E27FC236}">
                <a16:creationId xmlns:a16="http://schemas.microsoft.com/office/drawing/2014/main" id="{9238970C-19DE-438D-80D2-5CF9690551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8">
            <a:extLst>
              <a:ext uri="{FF2B5EF4-FFF2-40B4-BE49-F238E27FC236}">
                <a16:creationId xmlns:a16="http://schemas.microsoft.com/office/drawing/2014/main" id="{E4B1E3F6-167B-40F3-B303-9A931BAB97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928" y="484632"/>
            <a:ext cx="11244036" cy="58809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7606F083-9C42-4C0C-B998-AE6A9C05002E}"/>
              </a:ext>
            </a:extLst>
          </p:cNvPr>
          <p:cNvSpPr>
            <a:spLocks noGrp="1"/>
          </p:cNvSpPr>
          <p:nvPr>
            <p:ph type="ctrTitle"/>
          </p:nvPr>
        </p:nvSpPr>
        <p:spPr>
          <a:xfrm>
            <a:off x="4365357" y="810275"/>
            <a:ext cx="6569344" cy="5229630"/>
          </a:xfrm>
        </p:spPr>
        <p:txBody>
          <a:bodyPr>
            <a:normAutofit/>
          </a:bodyPr>
          <a:lstStyle/>
          <a:p>
            <a:pPr algn="l"/>
            <a:r>
              <a:rPr lang="sv-SE" sz="6600" dirty="0">
                <a:solidFill>
                  <a:srgbClr val="FFFFFF"/>
                </a:solidFill>
              </a:rPr>
              <a:t>Fossilfrihet och bromsade klimatförändringar</a:t>
            </a:r>
          </a:p>
        </p:txBody>
      </p:sp>
      <p:cxnSp>
        <p:nvCxnSpPr>
          <p:cNvPr id="17" name="Straight Connector 10">
            <a:extLst>
              <a:ext uri="{FF2B5EF4-FFF2-40B4-BE49-F238E27FC236}">
                <a16:creationId xmlns:a16="http://schemas.microsoft.com/office/drawing/2014/main" id="{40465A9A-0B0E-4D7B-8150-D098AC71B3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9935" y="1596290"/>
            <a:ext cx="0" cy="3657600"/>
          </a:xfrm>
          <a:prstGeom prst="line">
            <a:avLst/>
          </a:prstGeom>
          <a:ln w="19050">
            <a:solidFill>
              <a:srgbClr val="FFFFFF">
                <a:alpha val="7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7618649"/>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9BDA9295-6162-48D4-81B3-66D38924FCCF}"/>
              </a:ext>
            </a:extLst>
          </p:cNvPr>
          <p:cNvSpPr>
            <a:spLocks noGrp="1"/>
          </p:cNvSpPr>
          <p:nvPr>
            <p:ph type="title"/>
          </p:nvPr>
        </p:nvSpPr>
        <p:spPr/>
        <p:txBody>
          <a:bodyPr/>
          <a:lstStyle/>
          <a:p>
            <a:r>
              <a:rPr lang="sv-SE" dirty="0"/>
              <a:t>Innehåll</a:t>
            </a:r>
          </a:p>
        </p:txBody>
      </p:sp>
      <p:sp>
        <p:nvSpPr>
          <p:cNvPr id="5" name="Platshållare för innehåll 4">
            <a:extLst>
              <a:ext uri="{FF2B5EF4-FFF2-40B4-BE49-F238E27FC236}">
                <a16:creationId xmlns:a16="http://schemas.microsoft.com/office/drawing/2014/main" id="{4154C997-BBC1-498D-A197-5D628BDAA909}"/>
              </a:ext>
            </a:extLst>
          </p:cNvPr>
          <p:cNvSpPr>
            <a:spLocks noGrp="1"/>
          </p:cNvSpPr>
          <p:nvPr>
            <p:ph idx="1"/>
          </p:nvPr>
        </p:nvSpPr>
        <p:spPr/>
        <p:txBody>
          <a:bodyPr/>
          <a:lstStyle/>
          <a:p>
            <a:pPr defTabSz="1344613">
              <a:buFont typeface="Tw Cen MT" panose="020B0602020104020603" pitchFamily="34" charset="0"/>
              <a:buChar char="•"/>
            </a:pPr>
            <a:r>
              <a:rPr lang="sv-SE" dirty="0"/>
              <a:t>Globala utsläpp och upptag av växthusgaser</a:t>
            </a:r>
          </a:p>
          <a:p>
            <a:pPr defTabSz="1344613">
              <a:buFont typeface="Tw Cen MT" panose="020B0602020104020603" pitchFamily="34" charset="0"/>
              <a:buChar char="•"/>
            </a:pPr>
            <a:r>
              <a:rPr lang="sv-SE" dirty="0"/>
              <a:t>Hur avskogning, beskogning och skogsbruk påverkar klimatet</a:t>
            </a:r>
          </a:p>
          <a:p>
            <a:pPr defTabSz="1344613">
              <a:buFont typeface="Tw Cen MT" panose="020B0602020104020603" pitchFamily="34" charset="0"/>
              <a:buChar char="•"/>
            </a:pPr>
            <a:r>
              <a:rPr lang="sv-SE" dirty="0"/>
              <a:t>Sveriges utsläpp och upptag av växthusgaser</a:t>
            </a:r>
          </a:p>
          <a:p>
            <a:pPr defTabSz="1344613">
              <a:buFont typeface="Tw Cen MT" panose="020B0602020104020603" pitchFamily="34" charset="0"/>
              <a:buChar char="•"/>
            </a:pPr>
            <a:r>
              <a:rPr lang="sv-SE" dirty="0"/>
              <a:t>Fossilfritt Sverige och skogens roll som förnyelsebar råvara</a:t>
            </a:r>
          </a:p>
          <a:p>
            <a:pPr defTabSz="1344613">
              <a:buFont typeface="Tw Cen MT" panose="020B0602020104020603" pitchFamily="34" charset="0"/>
              <a:buChar char="•"/>
            </a:pPr>
            <a:r>
              <a:rPr lang="sv-SE" dirty="0"/>
              <a:t>Skogens upptag och utsläpp av koldioxid </a:t>
            </a:r>
          </a:p>
          <a:p>
            <a:pPr defTabSz="1344613">
              <a:buFont typeface="Tw Cen MT" panose="020B0602020104020603" pitchFamily="34" charset="0"/>
              <a:buChar char="•"/>
            </a:pPr>
            <a:r>
              <a:rPr lang="sv-SE" dirty="0"/>
              <a:t>Avvägningar mellan olika sätt att använda skogen</a:t>
            </a:r>
          </a:p>
          <a:p>
            <a:pPr defTabSz="1344613">
              <a:buFont typeface="Tw Cen MT" panose="020B0602020104020603" pitchFamily="34" charset="0"/>
              <a:buChar char="•"/>
            </a:pPr>
            <a:r>
              <a:rPr lang="sv-SE" dirty="0"/>
              <a:t>Klimatsmarta produkter</a:t>
            </a:r>
          </a:p>
          <a:p>
            <a:endParaRPr lang="sv-SE" dirty="0"/>
          </a:p>
          <a:p>
            <a:endParaRPr lang="sv-SE" dirty="0"/>
          </a:p>
          <a:p>
            <a:endParaRPr lang="sv-SE" dirty="0"/>
          </a:p>
        </p:txBody>
      </p:sp>
    </p:spTree>
    <p:extLst>
      <p:ext uri="{BB962C8B-B14F-4D97-AF65-F5344CB8AC3E}">
        <p14:creationId xmlns:p14="http://schemas.microsoft.com/office/powerpoint/2010/main" val="3904736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714FC3B-B3D7-4606-A372-1E3DDD58F100}"/>
              </a:ext>
            </a:extLst>
          </p:cNvPr>
          <p:cNvSpPr>
            <a:spLocks noGrp="1"/>
          </p:cNvSpPr>
          <p:nvPr>
            <p:ph type="title"/>
          </p:nvPr>
        </p:nvSpPr>
        <p:spPr>
          <a:xfrm>
            <a:off x="774122" y="803813"/>
            <a:ext cx="10643755" cy="911374"/>
          </a:xfrm>
        </p:spPr>
        <p:txBody>
          <a:bodyPr>
            <a:normAutofit/>
          </a:bodyPr>
          <a:lstStyle/>
          <a:p>
            <a:r>
              <a:rPr lang="sv-SE" sz="4800" dirty="0"/>
              <a:t>Vilka är våra utsläpp av växthusgaser globalt? </a:t>
            </a:r>
          </a:p>
        </p:txBody>
      </p:sp>
      <p:pic>
        <p:nvPicPr>
          <p:cNvPr id="6" name="Bildobjekt 5" descr="En bild som visar text, karta&#10;&#10;Automatiskt genererad beskrivning">
            <a:extLst>
              <a:ext uri="{FF2B5EF4-FFF2-40B4-BE49-F238E27FC236}">
                <a16:creationId xmlns:a16="http://schemas.microsoft.com/office/drawing/2014/main" id="{2B3ACB11-E0DC-4002-B85C-200F099177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4559" y="2497618"/>
            <a:ext cx="8762882" cy="5841922"/>
          </a:xfrm>
          <a:prstGeom prst="rect">
            <a:avLst/>
          </a:prstGeom>
        </p:spPr>
      </p:pic>
      <p:sp>
        <p:nvSpPr>
          <p:cNvPr id="3" name="Rektangel 2">
            <a:extLst>
              <a:ext uri="{FF2B5EF4-FFF2-40B4-BE49-F238E27FC236}">
                <a16:creationId xmlns:a16="http://schemas.microsoft.com/office/drawing/2014/main" id="{DAC3BFD5-5661-40A8-8562-ADF5CC19AE98}"/>
              </a:ext>
            </a:extLst>
          </p:cNvPr>
          <p:cNvSpPr/>
          <p:nvPr/>
        </p:nvSpPr>
        <p:spPr>
          <a:xfrm>
            <a:off x="2769855" y="5290010"/>
            <a:ext cx="7647000" cy="291617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7" name="Rektangel 6">
            <a:extLst>
              <a:ext uri="{FF2B5EF4-FFF2-40B4-BE49-F238E27FC236}">
                <a16:creationId xmlns:a16="http://schemas.microsoft.com/office/drawing/2014/main" id="{86B4E7B8-9EE5-485F-A0DD-BDD8B89F3BEC}"/>
              </a:ext>
            </a:extLst>
          </p:cNvPr>
          <p:cNvSpPr/>
          <p:nvPr/>
        </p:nvSpPr>
        <p:spPr>
          <a:xfrm>
            <a:off x="1787685" y="5418579"/>
            <a:ext cx="1216086" cy="291617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textruta 3">
            <a:extLst>
              <a:ext uri="{FF2B5EF4-FFF2-40B4-BE49-F238E27FC236}">
                <a16:creationId xmlns:a16="http://schemas.microsoft.com/office/drawing/2014/main" id="{17D369DD-F42C-486C-8F5D-B49D45F6C366}"/>
              </a:ext>
            </a:extLst>
          </p:cNvPr>
          <p:cNvSpPr txBox="1"/>
          <p:nvPr/>
        </p:nvSpPr>
        <p:spPr>
          <a:xfrm>
            <a:off x="8436716" y="3713841"/>
            <a:ext cx="2261606" cy="1147067"/>
          </a:xfrm>
          <a:prstGeom prst="rect">
            <a:avLst/>
          </a:prstGeom>
          <a:solidFill>
            <a:srgbClr val="FFFFFF"/>
          </a:solidFill>
        </p:spPr>
        <p:txBody>
          <a:bodyPr wrap="none" lIns="0" tIns="0" rIns="0" bIns="0" rtlCol="0">
            <a:noAutofit/>
          </a:bodyPr>
          <a:lstStyle/>
          <a:p>
            <a:pPr algn="l">
              <a:lnSpc>
                <a:spcPts val="3000"/>
              </a:lnSpc>
            </a:pPr>
            <a:r>
              <a:rPr lang="sv-SE" b="1" dirty="0">
                <a:solidFill>
                  <a:srgbClr val="8CA2AE"/>
                </a:solidFill>
              </a:rPr>
              <a:t>Fossila</a:t>
            </a:r>
            <a:r>
              <a:rPr lang="sv-SE" dirty="0">
                <a:solidFill>
                  <a:srgbClr val="8CA2AE"/>
                </a:solidFill>
              </a:rPr>
              <a:t> </a:t>
            </a:r>
            <a:r>
              <a:rPr lang="sv-SE" b="1" dirty="0">
                <a:solidFill>
                  <a:srgbClr val="8CA2AE"/>
                </a:solidFill>
              </a:rPr>
              <a:t>utsläpp</a:t>
            </a:r>
          </a:p>
        </p:txBody>
      </p:sp>
      <p:pic>
        <p:nvPicPr>
          <p:cNvPr id="10" name="Bildobjekt 9" descr="En bild som visar text, karta&#10;&#10;Automatiskt genererad beskrivning">
            <a:extLst>
              <a:ext uri="{FF2B5EF4-FFF2-40B4-BE49-F238E27FC236}">
                <a16:creationId xmlns:a16="http://schemas.microsoft.com/office/drawing/2014/main" id="{6B5B2F10-2428-4FFB-B15B-6B9F863E31C7}"/>
              </a:ext>
            </a:extLst>
          </p:cNvPr>
          <p:cNvPicPr>
            <a:picLocks noChangeAspect="1"/>
          </p:cNvPicPr>
          <p:nvPr/>
        </p:nvPicPr>
        <p:blipFill rotWithShape="1">
          <a:blip r:embed="rId3">
            <a:extLst>
              <a:ext uri="{28A0092B-C50C-407E-A947-70E740481C1C}">
                <a14:useLocalDpi xmlns:a14="http://schemas.microsoft.com/office/drawing/2010/main" val="0"/>
              </a:ext>
            </a:extLst>
          </a:blip>
          <a:srcRect t="85644"/>
          <a:stretch/>
        </p:blipFill>
        <p:spPr>
          <a:xfrm>
            <a:off x="1714559" y="5367393"/>
            <a:ext cx="8762882" cy="838640"/>
          </a:xfrm>
          <a:prstGeom prst="rect">
            <a:avLst/>
          </a:prstGeom>
        </p:spPr>
      </p:pic>
      <p:sp>
        <p:nvSpPr>
          <p:cNvPr id="8" name="textruta 7">
            <a:extLst>
              <a:ext uri="{FF2B5EF4-FFF2-40B4-BE49-F238E27FC236}">
                <a16:creationId xmlns:a16="http://schemas.microsoft.com/office/drawing/2014/main" id="{4D57968C-50FE-485D-B1FC-936459471BD2}"/>
              </a:ext>
            </a:extLst>
          </p:cNvPr>
          <p:cNvSpPr txBox="1"/>
          <p:nvPr/>
        </p:nvSpPr>
        <p:spPr>
          <a:xfrm>
            <a:off x="8436716" y="4885643"/>
            <a:ext cx="2261606" cy="457015"/>
          </a:xfrm>
          <a:prstGeom prst="rect">
            <a:avLst/>
          </a:prstGeom>
          <a:solidFill>
            <a:srgbClr val="FFFFFF"/>
          </a:solidFill>
        </p:spPr>
        <p:txBody>
          <a:bodyPr wrap="none" lIns="0" tIns="0" rIns="0" bIns="0" rtlCol="0">
            <a:noAutofit/>
          </a:bodyPr>
          <a:lstStyle/>
          <a:p>
            <a:pPr algn="l"/>
            <a:r>
              <a:rPr lang="sv-SE" b="1" dirty="0">
                <a:solidFill>
                  <a:srgbClr val="F1CA80"/>
                </a:solidFill>
              </a:rPr>
              <a:t>Förändrad markanvändning</a:t>
            </a:r>
          </a:p>
          <a:p>
            <a:pPr algn="l"/>
            <a:r>
              <a:rPr lang="sv-SE" b="1" dirty="0">
                <a:solidFill>
                  <a:srgbClr val="F1CA80"/>
                </a:solidFill>
              </a:rPr>
              <a:t>(Avskogning)</a:t>
            </a:r>
          </a:p>
        </p:txBody>
      </p:sp>
    </p:spTree>
    <p:extLst>
      <p:ext uri="{BB962C8B-B14F-4D97-AF65-F5344CB8AC3E}">
        <p14:creationId xmlns:p14="http://schemas.microsoft.com/office/powerpoint/2010/main" val="3372767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descr="En bild som visar text, karta&#10;&#10;Automatiskt genererad beskrivning">
            <a:extLst>
              <a:ext uri="{FF2B5EF4-FFF2-40B4-BE49-F238E27FC236}">
                <a16:creationId xmlns:a16="http://schemas.microsoft.com/office/drawing/2014/main" id="{2B3ACB11-E0DC-4002-B85C-200F099177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4559" y="223198"/>
            <a:ext cx="8762882" cy="5841922"/>
          </a:xfrm>
          <a:prstGeom prst="rect">
            <a:avLst/>
          </a:prstGeom>
        </p:spPr>
      </p:pic>
      <p:sp>
        <p:nvSpPr>
          <p:cNvPr id="3" name="Rektangel 2">
            <a:extLst>
              <a:ext uri="{FF2B5EF4-FFF2-40B4-BE49-F238E27FC236}">
                <a16:creationId xmlns:a16="http://schemas.microsoft.com/office/drawing/2014/main" id="{DAC3BFD5-5661-40A8-8562-ADF5CC19AE98}"/>
              </a:ext>
            </a:extLst>
          </p:cNvPr>
          <p:cNvSpPr/>
          <p:nvPr/>
        </p:nvSpPr>
        <p:spPr>
          <a:xfrm>
            <a:off x="2641518" y="223198"/>
            <a:ext cx="7647000" cy="276818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7" name="Rektangel 6">
            <a:extLst>
              <a:ext uri="{FF2B5EF4-FFF2-40B4-BE49-F238E27FC236}">
                <a16:creationId xmlns:a16="http://schemas.microsoft.com/office/drawing/2014/main" id="{86B4E7B8-9EE5-485F-A0DD-BDD8B89F3BEC}"/>
              </a:ext>
            </a:extLst>
          </p:cNvPr>
          <p:cNvSpPr/>
          <p:nvPr/>
        </p:nvSpPr>
        <p:spPr>
          <a:xfrm>
            <a:off x="2076238" y="-194882"/>
            <a:ext cx="1216086" cy="291617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textruta 3">
            <a:extLst>
              <a:ext uri="{FF2B5EF4-FFF2-40B4-BE49-F238E27FC236}">
                <a16:creationId xmlns:a16="http://schemas.microsoft.com/office/drawing/2014/main" id="{17D369DD-F42C-486C-8F5D-B49D45F6C366}"/>
              </a:ext>
            </a:extLst>
          </p:cNvPr>
          <p:cNvSpPr txBox="1"/>
          <p:nvPr/>
        </p:nvSpPr>
        <p:spPr>
          <a:xfrm>
            <a:off x="8436716" y="3035255"/>
            <a:ext cx="2261606" cy="1147067"/>
          </a:xfrm>
          <a:prstGeom prst="rect">
            <a:avLst/>
          </a:prstGeom>
          <a:solidFill>
            <a:srgbClr val="FFFFFF"/>
          </a:solidFill>
        </p:spPr>
        <p:txBody>
          <a:bodyPr wrap="none" lIns="0" tIns="0" rIns="0" bIns="0" rtlCol="0">
            <a:noAutofit/>
          </a:bodyPr>
          <a:lstStyle/>
          <a:p>
            <a:pPr algn="l">
              <a:lnSpc>
                <a:spcPts val="3000"/>
              </a:lnSpc>
            </a:pPr>
            <a:r>
              <a:rPr lang="sv-SE" b="1" dirty="0">
                <a:solidFill>
                  <a:srgbClr val="5DAD9D"/>
                </a:solidFill>
              </a:rPr>
              <a:t>Världens hav</a:t>
            </a:r>
          </a:p>
        </p:txBody>
      </p:sp>
      <p:sp>
        <p:nvSpPr>
          <p:cNvPr id="2" name="Rubrik 1">
            <a:extLst>
              <a:ext uri="{FF2B5EF4-FFF2-40B4-BE49-F238E27FC236}">
                <a16:creationId xmlns:a16="http://schemas.microsoft.com/office/drawing/2014/main" id="{5714FC3B-B3D7-4606-A372-1E3DDD58F100}"/>
              </a:ext>
            </a:extLst>
          </p:cNvPr>
          <p:cNvSpPr>
            <a:spLocks noGrp="1"/>
          </p:cNvSpPr>
          <p:nvPr>
            <p:ph type="title"/>
          </p:nvPr>
        </p:nvSpPr>
        <p:spPr>
          <a:xfrm>
            <a:off x="774122" y="807520"/>
            <a:ext cx="10643755" cy="911374"/>
          </a:xfrm>
        </p:spPr>
        <p:txBody>
          <a:bodyPr>
            <a:normAutofit/>
          </a:bodyPr>
          <a:lstStyle/>
          <a:p>
            <a:r>
              <a:rPr lang="sv-SE" dirty="0"/>
              <a:t>Vilka är våra upptag av växthusgaser globalt? </a:t>
            </a:r>
          </a:p>
        </p:txBody>
      </p:sp>
      <p:pic>
        <p:nvPicPr>
          <p:cNvPr id="9" name="Bildobjekt 8">
            <a:extLst>
              <a:ext uri="{FF2B5EF4-FFF2-40B4-BE49-F238E27FC236}">
                <a16:creationId xmlns:a16="http://schemas.microsoft.com/office/drawing/2014/main" id="{01F61D70-D237-4CC2-BB34-023E36E71C3A}"/>
              </a:ext>
            </a:extLst>
          </p:cNvPr>
          <p:cNvPicPr>
            <a:picLocks noChangeAspect="1"/>
          </p:cNvPicPr>
          <p:nvPr/>
        </p:nvPicPr>
        <p:blipFill>
          <a:blip r:embed="rId4"/>
          <a:stretch>
            <a:fillRect/>
          </a:stretch>
        </p:blipFill>
        <p:spPr>
          <a:xfrm>
            <a:off x="2977285" y="3735607"/>
            <a:ext cx="2355495" cy="1150036"/>
          </a:xfrm>
          <a:prstGeom prst="rect">
            <a:avLst/>
          </a:prstGeom>
        </p:spPr>
      </p:pic>
      <p:sp>
        <p:nvSpPr>
          <p:cNvPr id="11" name="Rektangel 10">
            <a:extLst>
              <a:ext uri="{FF2B5EF4-FFF2-40B4-BE49-F238E27FC236}">
                <a16:creationId xmlns:a16="http://schemas.microsoft.com/office/drawing/2014/main" id="{E709248C-1337-4684-95D7-F3626E11D644}"/>
              </a:ext>
            </a:extLst>
          </p:cNvPr>
          <p:cNvSpPr/>
          <p:nvPr/>
        </p:nvSpPr>
        <p:spPr>
          <a:xfrm>
            <a:off x="2977285" y="4640295"/>
            <a:ext cx="2670049" cy="45701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2" name="Rektangel 11">
            <a:extLst>
              <a:ext uri="{FF2B5EF4-FFF2-40B4-BE49-F238E27FC236}">
                <a16:creationId xmlns:a16="http://schemas.microsoft.com/office/drawing/2014/main" id="{F904CD29-9826-47A3-A7BC-1EC343BAA95A}"/>
              </a:ext>
            </a:extLst>
          </p:cNvPr>
          <p:cNvSpPr/>
          <p:nvPr/>
        </p:nvSpPr>
        <p:spPr>
          <a:xfrm>
            <a:off x="4257445" y="3553574"/>
            <a:ext cx="466954" cy="33933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13" name="textruta 12">
            <a:extLst>
              <a:ext uri="{FF2B5EF4-FFF2-40B4-BE49-F238E27FC236}">
                <a16:creationId xmlns:a16="http://schemas.microsoft.com/office/drawing/2014/main" id="{DB678E48-5FE1-4655-B918-8505679EC67A}"/>
              </a:ext>
            </a:extLst>
          </p:cNvPr>
          <p:cNvSpPr txBox="1"/>
          <p:nvPr/>
        </p:nvSpPr>
        <p:spPr>
          <a:xfrm>
            <a:off x="8436716" y="3679245"/>
            <a:ext cx="2261606" cy="1147067"/>
          </a:xfrm>
          <a:prstGeom prst="rect">
            <a:avLst/>
          </a:prstGeom>
          <a:solidFill>
            <a:srgbClr val="FFFFFF"/>
          </a:solidFill>
        </p:spPr>
        <p:txBody>
          <a:bodyPr wrap="none" lIns="0" tIns="0" rIns="0" bIns="0" rtlCol="0">
            <a:noAutofit/>
          </a:bodyPr>
          <a:lstStyle/>
          <a:p>
            <a:pPr algn="l">
              <a:lnSpc>
                <a:spcPts val="3000"/>
              </a:lnSpc>
            </a:pPr>
            <a:r>
              <a:rPr lang="sv-SE" b="1" dirty="0">
                <a:solidFill>
                  <a:srgbClr val="AAD266"/>
                </a:solidFill>
              </a:rPr>
              <a:t>Världens skogar</a:t>
            </a:r>
          </a:p>
        </p:txBody>
      </p:sp>
      <p:sp>
        <p:nvSpPr>
          <p:cNvPr id="14" name="textruta 13">
            <a:extLst>
              <a:ext uri="{FF2B5EF4-FFF2-40B4-BE49-F238E27FC236}">
                <a16:creationId xmlns:a16="http://schemas.microsoft.com/office/drawing/2014/main" id="{139D21DC-9FD8-4A90-8611-D66316E73CEF}"/>
              </a:ext>
            </a:extLst>
          </p:cNvPr>
          <p:cNvSpPr txBox="1"/>
          <p:nvPr/>
        </p:nvSpPr>
        <p:spPr>
          <a:xfrm>
            <a:off x="8436716" y="4463111"/>
            <a:ext cx="2261606" cy="520584"/>
          </a:xfrm>
          <a:prstGeom prst="rect">
            <a:avLst/>
          </a:prstGeom>
          <a:solidFill>
            <a:srgbClr val="FFFFFF"/>
          </a:solidFill>
        </p:spPr>
        <p:txBody>
          <a:bodyPr wrap="none" lIns="0" tIns="0" rIns="0" bIns="0" rtlCol="0">
            <a:noAutofit/>
          </a:bodyPr>
          <a:lstStyle/>
          <a:p>
            <a:pPr algn="l">
              <a:lnSpc>
                <a:spcPts val="3000"/>
              </a:lnSpc>
            </a:pPr>
            <a:r>
              <a:rPr lang="sv-SE" b="1" dirty="0">
                <a:solidFill>
                  <a:srgbClr val="22C3F3"/>
                </a:solidFill>
              </a:rPr>
              <a:t>Atmosfären</a:t>
            </a:r>
          </a:p>
        </p:txBody>
      </p:sp>
      <p:pic>
        <p:nvPicPr>
          <p:cNvPr id="5" name="Bildobjekt 4">
            <a:extLst>
              <a:ext uri="{FF2B5EF4-FFF2-40B4-BE49-F238E27FC236}">
                <a16:creationId xmlns:a16="http://schemas.microsoft.com/office/drawing/2014/main" id="{CE87CB37-AB6F-42A2-ACB9-236366724E9F}"/>
              </a:ext>
            </a:extLst>
          </p:cNvPr>
          <p:cNvPicPr>
            <a:picLocks noChangeAspect="1"/>
          </p:cNvPicPr>
          <p:nvPr/>
        </p:nvPicPr>
        <p:blipFill rotWithShape="1">
          <a:blip r:embed="rId5"/>
          <a:srcRect l="17149" t="13301" b="4107"/>
          <a:stretch/>
        </p:blipFill>
        <p:spPr>
          <a:xfrm>
            <a:off x="2391785" y="4988010"/>
            <a:ext cx="584992" cy="476251"/>
          </a:xfrm>
          <a:prstGeom prst="rect">
            <a:avLst/>
          </a:prstGeom>
        </p:spPr>
      </p:pic>
    </p:spTree>
    <p:extLst>
      <p:ext uri="{BB962C8B-B14F-4D97-AF65-F5344CB8AC3E}">
        <p14:creationId xmlns:p14="http://schemas.microsoft.com/office/powerpoint/2010/main" val="3350799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714FC3B-B3D7-4606-A372-1E3DDD58F100}"/>
              </a:ext>
            </a:extLst>
          </p:cNvPr>
          <p:cNvSpPr>
            <a:spLocks noGrp="1"/>
          </p:cNvSpPr>
          <p:nvPr>
            <p:ph type="title"/>
          </p:nvPr>
        </p:nvSpPr>
        <p:spPr>
          <a:xfrm>
            <a:off x="774122" y="818488"/>
            <a:ext cx="10643755" cy="911374"/>
          </a:xfrm>
        </p:spPr>
        <p:txBody>
          <a:bodyPr>
            <a:normAutofit fontScale="90000"/>
          </a:bodyPr>
          <a:lstStyle/>
          <a:p>
            <a:r>
              <a:rPr lang="sv-SE" dirty="0"/>
              <a:t>Våra globala utsläpp och upptag av växthusgaser</a:t>
            </a:r>
          </a:p>
        </p:txBody>
      </p:sp>
      <p:pic>
        <p:nvPicPr>
          <p:cNvPr id="6" name="Bildobjekt 5" descr="En bild som visar text, karta&#10;&#10;Automatiskt genererad beskrivning">
            <a:extLst>
              <a:ext uri="{FF2B5EF4-FFF2-40B4-BE49-F238E27FC236}">
                <a16:creationId xmlns:a16="http://schemas.microsoft.com/office/drawing/2014/main" id="{2B3ACB11-E0DC-4002-B85C-200F099177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2384" y="1766209"/>
            <a:ext cx="6775030" cy="4516687"/>
          </a:xfrm>
          <a:prstGeom prst="rect">
            <a:avLst/>
          </a:prstGeom>
        </p:spPr>
      </p:pic>
      <p:sp>
        <p:nvSpPr>
          <p:cNvPr id="8" name="Rektangel 7">
            <a:extLst>
              <a:ext uri="{FF2B5EF4-FFF2-40B4-BE49-F238E27FC236}">
                <a16:creationId xmlns:a16="http://schemas.microsoft.com/office/drawing/2014/main" id="{9E62C808-4D0C-4DD9-8432-E2E056F878FB}"/>
              </a:ext>
            </a:extLst>
          </p:cNvPr>
          <p:cNvSpPr/>
          <p:nvPr/>
        </p:nvSpPr>
        <p:spPr>
          <a:xfrm>
            <a:off x="1347857" y="5208608"/>
            <a:ext cx="2020375" cy="33903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9" name="Rektangel 8">
            <a:extLst>
              <a:ext uri="{FF2B5EF4-FFF2-40B4-BE49-F238E27FC236}">
                <a16:creationId xmlns:a16="http://schemas.microsoft.com/office/drawing/2014/main" id="{72AC5A1D-74C3-411A-B8A1-A8FA22F1FD83}"/>
              </a:ext>
            </a:extLst>
          </p:cNvPr>
          <p:cNvSpPr/>
          <p:nvPr/>
        </p:nvSpPr>
        <p:spPr>
          <a:xfrm>
            <a:off x="2217107" y="4340981"/>
            <a:ext cx="515654" cy="92692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pic>
        <p:nvPicPr>
          <p:cNvPr id="5" name="Bildobjekt 4">
            <a:extLst>
              <a:ext uri="{FF2B5EF4-FFF2-40B4-BE49-F238E27FC236}">
                <a16:creationId xmlns:a16="http://schemas.microsoft.com/office/drawing/2014/main" id="{7FC560FE-DB15-47FC-A4F5-CDBDBB6FE40B}"/>
              </a:ext>
            </a:extLst>
          </p:cNvPr>
          <p:cNvPicPr>
            <a:picLocks noChangeAspect="1"/>
          </p:cNvPicPr>
          <p:nvPr/>
        </p:nvPicPr>
        <p:blipFill>
          <a:blip r:embed="rId4"/>
          <a:stretch>
            <a:fillRect/>
          </a:stretch>
        </p:blipFill>
        <p:spPr>
          <a:xfrm>
            <a:off x="1347857" y="4465413"/>
            <a:ext cx="1898525" cy="926927"/>
          </a:xfrm>
          <a:prstGeom prst="rect">
            <a:avLst/>
          </a:prstGeom>
        </p:spPr>
      </p:pic>
      <p:sp>
        <p:nvSpPr>
          <p:cNvPr id="11" name="textruta 10">
            <a:extLst>
              <a:ext uri="{FF2B5EF4-FFF2-40B4-BE49-F238E27FC236}">
                <a16:creationId xmlns:a16="http://schemas.microsoft.com/office/drawing/2014/main" id="{4DA016C2-F5AE-474F-9D66-4F92478EA773}"/>
              </a:ext>
            </a:extLst>
          </p:cNvPr>
          <p:cNvSpPr txBox="1"/>
          <p:nvPr/>
        </p:nvSpPr>
        <p:spPr>
          <a:xfrm>
            <a:off x="5591916" y="2363349"/>
            <a:ext cx="2261606" cy="1147067"/>
          </a:xfrm>
          <a:prstGeom prst="rect">
            <a:avLst/>
          </a:prstGeom>
          <a:solidFill>
            <a:srgbClr val="FFFFFF"/>
          </a:solidFill>
        </p:spPr>
        <p:txBody>
          <a:bodyPr wrap="none" lIns="0" tIns="0" rIns="0" bIns="0" rtlCol="0">
            <a:noAutofit/>
          </a:bodyPr>
          <a:lstStyle/>
          <a:p>
            <a:pPr algn="l">
              <a:lnSpc>
                <a:spcPts val="3000"/>
              </a:lnSpc>
            </a:pPr>
            <a:r>
              <a:rPr lang="sv-SE" b="1" dirty="0">
                <a:solidFill>
                  <a:srgbClr val="8CA2AE"/>
                </a:solidFill>
              </a:rPr>
              <a:t>Fossila</a:t>
            </a:r>
            <a:r>
              <a:rPr lang="sv-SE" dirty="0">
                <a:solidFill>
                  <a:srgbClr val="8CA2AE"/>
                </a:solidFill>
              </a:rPr>
              <a:t> </a:t>
            </a:r>
            <a:r>
              <a:rPr lang="sv-SE" b="1" dirty="0">
                <a:solidFill>
                  <a:srgbClr val="8CA2AE"/>
                </a:solidFill>
              </a:rPr>
              <a:t>utsläpp</a:t>
            </a:r>
          </a:p>
        </p:txBody>
      </p:sp>
      <p:sp>
        <p:nvSpPr>
          <p:cNvPr id="12" name="textruta 11">
            <a:extLst>
              <a:ext uri="{FF2B5EF4-FFF2-40B4-BE49-F238E27FC236}">
                <a16:creationId xmlns:a16="http://schemas.microsoft.com/office/drawing/2014/main" id="{784F2551-F6C0-4E52-9474-2C8318012820}"/>
              </a:ext>
            </a:extLst>
          </p:cNvPr>
          <p:cNvSpPr txBox="1"/>
          <p:nvPr/>
        </p:nvSpPr>
        <p:spPr>
          <a:xfrm>
            <a:off x="5591916" y="3535151"/>
            <a:ext cx="2261606" cy="457015"/>
          </a:xfrm>
          <a:prstGeom prst="rect">
            <a:avLst/>
          </a:prstGeom>
          <a:solidFill>
            <a:srgbClr val="FFFFFF"/>
          </a:solidFill>
        </p:spPr>
        <p:txBody>
          <a:bodyPr wrap="none" lIns="0" tIns="0" rIns="0" bIns="0" rtlCol="0">
            <a:noAutofit/>
          </a:bodyPr>
          <a:lstStyle/>
          <a:p>
            <a:pPr algn="l">
              <a:lnSpc>
                <a:spcPts val="3000"/>
              </a:lnSpc>
            </a:pPr>
            <a:r>
              <a:rPr lang="sv-SE" b="1" dirty="0">
                <a:solidFill>
                  <a:srgbClr val="F1CA80"/>
                </a:solidFill>
              </a:rPr>
              <a:t>Avskogning</a:t>
            </a:r>
          </a:p>
        </p:txBody>
      </p:sp>
      <p:sp>
        <p:nvSpPr>
          <p:cNvPr id="14" name="textruta 13">
            <a:extLst>
              <a:ext uri="{FF2B5EF4-FFF2-40B4-BE49-F238E27FC236}">
                <a16:creationId xmlns:a16="http://schemas.microsoft.com/office/drawing/2014/main" id="{63B6712A-5AEE-49A1-B60A-73ED1CB18528}"/>
              </a:ext>
            </a:extLst>
          </p:cNvPr>
          <p:cNvSpPr txBox="1"/>
          <p:nvPr/>
        </p:nvSpPr>
        <p:spPr>
          <a:xfrm>
            <a:off x="5591916" y="3886200"/>
            <a:ext cx="2261606" cy="1126392"/>
          </a:xfrm>
          <a:prstGeom prst="rect">
            <a:avLst/>
          </a:prstGeom>
          <a:solidFill>
            <a:srgbClr val="FFFFFF"/>
          </a:solidFill>
        </p:spPr>
        <p:txBody>
          <a:bodyPr wrap="none" lIns="0" tIns="0" rIns="0" bIns="0" rtlCol="0">
            <a:noAutofit/>
          </a:bodyPr>
          <a:lstStyle/>
          <a:p>
            <a:pPr algn="l">
              <a:lnSpc>
                <a:spcPts val="3000"/>
              </a:lnSpc>
            </a:pPr>
            <a:r>
              <a:rPr lang="sv-SE" b="1" dirty="0">
                <a:solidFill>
                  <a:srgbClr val="5DAD9D"/>
                </a:solidFill>
              </a:rPr>
              <a:t>Haven</a:t>
            </a:r>
          </a:p>
        </p:txBody>
      </p:sp>
      <p:sp>
        <p:nvSpPr>
          <p:cNvPr id="15" name="textruta 14">
            <a:extLst>
              <a:ext uri="{FF2B5EF4-FFF2-40B4-BE49-F238E27FC236}">
                <a16:creationId xmlns:a16="http://schemas.microsoft.com/office/drawing/2014/main" id="{F3813EF3-E83A-4480-B872-8BD0982B4C7B}"/>
              </a:ext>
            </a:extLst>
          </p:cNvPr>
          <p:cNvSpPr txBox="1"/>
          <p:nvPr/>
        </p:nvSpPr>
        <p:spPr>
          <a:xfrm>
            <a:off x="5591916" y="4340981"/>
            <a:ext cx="2261606" cy="1315601"/>
          </a:xfrm>
          <a:prstGeom prst="rect">
            <a:avLst/>
          </a:prstGeom>
          <a:solidFill>
            <a:srgbClr val="FFFFFF"/>
          </a:solidFill>
        </p:spPr>
        <p:txBody>
          <a:bodyPr wrap="none" lIns="0" tIns="0" rIns="0" bIns="0" rtlCol="0">
            <a:noAutofit/>
          </a:bodyPr>
          <a:lstStyle/>
          <a:p>
            <a:pPr algn="l">
              <a:lnSpc>
                <a:spcPts val="3000"/>
              </a:lnSpc>
            </a:pPr>
            <a:r>
              <a:rPr lang="sv-SE" b="1" dirty="0">
                <a:solidFill>
                  <a:srgbClr val="AAD266"/>
                </a:solidFill>
              </a:rPr>
              <a:t>Skogarna</a:t>
            </a:r>
          </a:p>
        </p:txBody>
      </p:sp>
      <p:sp>
        <p:nvSpPr>
          <p:cNvPr id="16" name="textruta 15">
            <a:extLst>
              <a:ext uri="{FF2B5EF4-FFF2-40B4-BE49-F238E27FC236}">
                <a16:creationId xmlns:a16="http://schemas.microsoft.com/office/drawing/2014/main" id="{FF3F523C-C617-4F6A-808D-8C6A9BAF9DA5}"/>
              </a:ext>
            </a:extLst>
          </p:cNvPr>
          <p:cNvSpPr txBox="1"/>
          <p:nvPr/>
        </p:nvSpPr>
        <p:spPr>
          <a:xfrm>
            <a:off x="5591916" y="4887038"/>
            <a:ext cx="2261606" cy="926927"/>
          </a:xfrm>
          <a:prstGeom prst="rect">
            <a:avLst/>
          </a:prstGeom>
          <a:solidFill>
            <a:srgbClr val="FFFFFF"/>
          </a:solidFill>
        </p:spPr>
        <p:txBody>
          <a:bodyPr wrap="none" lIns="0" tIns="0" rIns="0" bIns="0" rtlCol="0">
            <a:noAutofit/>
          </a:bodyPr>
          <a:lstStyle/>
          <a:p>
            <a:pPr algn="l">
              <a:lnSpc>
                <a:spcPts val="3000"/>
              </a:lnSpc>
            </a:pPr>
            <a:r>
              <a:rPr lang="sv-SE" b="1" dirty="0">
                <a:solidFill>
                  <a:srgbClr val="22C3F3"/>
                </a:solidFill>
              </a:rPr>
              <a:t>Atmosfären</a:t>
            </a:r>
          </a:p>
        </p:txBody>
      </p:sp>
      <p:sp>
        <p:nvSpPr>
          <p:cNvPr id="17" name="Platshållare för innehåll 12">
            <a:extLst>
              <a:ext uri="{FF2B5EF4-FFF2-40B4-BE49-F238E27FC236}">
                <a16:creationId xmlns:a16="http://schemas.microsoft.com/office/drawing/2014/main" id="{A9CF781A-FF37-42EA-9820-7FCF42895A8D}"/>
              </a:ext>
            </a:extLst>
          </p:cNvPr>
          <p:cNvSpPr txBox="1">
            <a:spLocks/>
          </p:cNvSpPr>
          <p:nvPr/>
        </p:nvSpPr>
        <p:spPr>
          <a:xfrm>
            <a:off x="7573705" y="4427840"/>
            <a:ext cx="4486059" cy="1967477"/>
          </a:xfrm>
          <a:prstGeom prst="rect">
            <a:avLst/>
          </a:prstGeom>
        </p:spPr>
        <p:txBody>
          <a:bodyPr vert="horz" lIns="0" tIns="0" rIns="0" bIns="0" rtlCol="0">
            <a:noAutofit/>
          </a:bodyPr>
          <a:lstStyle>
            <a:lvl1pPr marL="228600" indent="-228600" algn="l" defTabSz="914400" rtl="0" eaLnBrk="1" latinLnBrk="0" hangingPunct="1">
              <a:lnSpc>
                <a:spcPts val="3000"/>
              </a:lnSpc>
              <a:spcBef>
                <a:spcPts val="1000"/>
              </a:spcBef>
              <a:buSzPct val="90000"/>
              <a:buFont typeface="Arial" panose="020B0604020202020204" pitchFamily="34" charset="0"/>
              <a:buChar char="•"/>
              <a:defRPr sz="2400" kern="1200">
                <a:solidFill>
                  <a:schemeClr val="tx1"/>
                </a:solidFill>
                <a:latin typeface="+mn-lt"/>
                <a:ea typeface="+mn-ea"/>
                <a:cs typeface="+mn-cs"/>
              </a:defRPr>
            </a:lvl1pPr>
            <a:lvl2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2pPr>
            <a:lvl3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3pPr>
            <a:lvl4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4pPr>
            <a:lvl5pPr marL="468313" indent="-219075" algn="l" defTabSz="914400" rtl="0" eaLnBrk="1" latinLnBrk="0" hangingPunct="1">
              <a:lnSpc>
                <a:spcPct val="90000"/>
              </a:lnSpc>
              <a:spcBef>
                <a:spcPts val="300"/>
              </a:spcBef>
              <a:buSzPct val="90000"/>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sv-SE" sz="2000" dirty="0"/>
          </a:p>
          <a:p>
            <a:pPr marL="0" indent="0">
              <a:buFont typeface="Arial" panose="020B0604020202020204" pitchFamily="34" charset="0"/>
              <a:buNone/>
            </a:pPr>
            <a:r>
              <a:rPr lang="sv-SE" sz="2000" b="1" dirty="0"/>
              <a:t>Utan skogarna och haven skulle klimatförändringarna ske dubbelt så snabbt</a:t>
            </a:r>
          </a:p>
        </p:txBody>
      </p:sp>
      <p:sp>
        <p:nvSpPr>
          <p:cNvPr id="13" name="Platshållare för innehåll 12">
            <a:extLst>
              <a:ext uri="{FF2B5EF4-FFF2-40B4-BE49-F238E27FC236}">
                <a16:creationId xmlns:a16="http://schemas.microsoft.com/office/drawing/2014/main" id="{5D59459F-CB93-423C-A05F-B77E34E6DA29}"/>
              </a:ext>
            </a:extLst>
          </p:cNvPr>
          <p:cNvSpPr>
            <a:spLocks noGrp="1"/>
          </p:cNvSpPr>
          <p:nvPr>
            <p:ph idx="1"/>
          </p:nvPr>
        </p:nvSpPr>
        <p:spPr>
          <a:xfrm>
            <a:off x="7426960" y="2307306"/>
            <a:ext cx="4486059" cy="2158107"/>
          </a:xfrm>
        </p:spPr>
        <p:txBody>
          <a:bodyPr>
            <a:normAutofit/>
          </a:bodyPr>
          <a:lstStyle/>
          <a:p>
            <a:r>
              <a:rPr lang="sv-SE" sz="2400" dirty="0"/>
              <a:t>50 % av våra fossila utsläpp finns i atmosfären – bidrar till uppvärmningen</a:t>
            </a:r>
          </a:p>
          <a:p>
            <a:r>
              <a:rPr lang="sv-SE" sz="2400" dirty="0"/>
              <a:t>25 % i världens skogar</a:t>
            </a:r>
          </a:p>
          <a:p>
            <a:r>
              <a:rPr lang="sv-SE" sz="2400" dirty="0"/>
              <a:t>25 % i världens hav</a:t>
            </a:r>
          </a:p>
        </p:txBody>
      </p:sp>
    </p:spTree>
    <p:extLst>
      <p:ext uri="{BB962C8B-B14F-4D97-AF65-F5344CB8AC3E}">
        <p14:creationId xmlns:p14="http://schemas.microsoft.com/office/powerpoint/2010/main" val="1703989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7D3620F-8E69-4260-BA5E-9B256652EC06}"/>
              </a:ext>
            </a:extLst>
          </p:cNvPr>
          <p:cNvSpPr>
            <a:spLocks noGrp="1"/>
          </p:cNvSpPr>
          <p:nvPr>
            <p:ph type="title"/>
          </p:nvPr>
        </p:nvSpPr>
        <p:spPr/>
        <p:txBody>
          <a:bodyPr/>
          <a:lstStyle/>
          <a:p>
            <a:r>
              <a:rPr lang="en-US"/>
              <a:t>Avskogning, beskogning eller skogsbruk?</a:t>
            </a:r>
            <a:endParaRPr lang="en-US" dirty="0"/>
          </a:p>
        </p:txBody>
      </p:sp>
      <p:pic>
        <p:nvPicPr>
          <p:cNvPr id="5" name="Bildobjekt 4">
            <a:extLst>
              <a:ext uri="{FF2B5EF4-FFF2-40B4-BE49-F238E27FC236}">
                <a16:creationId xmlns:a16="http://schemas.microsoft.com/office/drawing/2014/main" id="{CFFB3BAA-3179-465C-BC2B-BF326A1FB175}"/>
              </a:ext>
            </a:extLst>
          </p:cNvPr>
          <p:cNvPicPr>
            <a:picLocks noChangeAspect="1"/>
          </p:cNvPicPr>
          <p:nvPr/>
        </p:nvPicPr>
        <p:blipFill rotWithShape="1">
          <a:blip r:embed="rId3"/>
          <a:srcRect l="1428" t="14794" r="1136" b="15625"/>
          <a:stretch/>
        </p:blipFill>
        <p:spPr>
          <a:xfrm>
            <a:off x="1024128" y="1682521"/>
            <a:ext cx="10143744" cy="4829116"/>
          </a:xfrm>
          <a:prstGeom prst="rect">
            <a:avLst/>
          </a:prstGeom>
        </p:spPr>
      </p:pic>
    </p:spTree>
    <p:extLst>
      <p:ext uri="{BB962C8B-B14F-4D97-AF65-F5344CB8AC3E}">
        <p14:creationId xmlns:p14="http://schemas.microsoft.com/office/powerpoint/2010/main" val="305490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7D3620F-8E69-4260-BA5E-9B256652EC06}"/>
              </a:ext>
            </a:extLst>
          </p:cNvPr>
          <p:cNvSpPr>
            <a:spLocks noGrp="1"/>
          </p:cNvSpPr>
          <p:nvPr>
            <p:ph type="title"/>
          </p:nvPr>
        </p:nvSpPr>
        <p:spPr/>
        <p:txBody>
          <a:bodyPr/>
          <a:lstStyle/>
          <a:p>
            <a:r>
              <a:rPr lang="en-US" dirty="0" err="1"/>
              <a:t>Avskogning</a:t>
            </a:r>
            <a:r>
              <a:rPr lang="en-US" dirty="0"/>
              <a:t>, </a:t>
            </a:r>
            <a:r>
              <a:rPr lang="en-US" dirty="0" err="1"/>
              <a:t>beskogning</a:t>
            </a:r>
            <a:r>
              <a:rPr lang="en-US" dirty="0"/>
              <a:t> </a:t>
            </a:r>
            <a:r>
              <a:rPr lang="en-US" dirty="0" err="1"/>
              <a:t>och</a:t>
            </a:r>
            <a:r>
              <a:rPr lang="en-US" dirty="0"/>
              <a:t> </a:t>
            </a:r>
            <a:r>
              <a:rPr lang="en-US" dirty="0" err="1"/>
              <a:t>skogsbruk</a:t>
            </a:r>
            <a:endParaRPr lang="en-US" dirty="0"/>
          </a:p>
        </p:txBody>
      </p:sp>
      <p:pic>
        <p:nvPicPr>
          <p:cNvPr id="4" name="Bildobjekt 3">
            <a:extLst>
              <a:ext uri="{FF2B5EF4-FFF2-40B4-BE49-F238E27FC236}">
                <a16:creationId xmlns:a16="http://schemas.microsoft.com/office/drawing/2014/main" id="{A0603B72-EDC1-4E44-B181-95A05660EC2F}"/>
              </a:ext>
            </a:extLst>
          </p:cNvPr>
          <p:cNvPicPr>
            <a:picLocks noChangeAspect="1"/>
          </p:cNvPicPr>
          <p:nvPr/>
        </p:nvPicPr>
        <p:blipFill rotWithShape="1">
          <a:blip r:embed="rId3"/>
          <a:srcRect r="23755"/>
          <a:stretch/>
        </p:blipFill>
        <p:spPr>
          <a:xfrm>
            <a:off x="3011428" y="2461195"/>
            <a:ext cx="2521176" cy="2480012"/>
          </a:xfrm>
          <a:prstGeom prst="rect">
            <a:avLst/>
          </a:prstGeom>
        </p:spPr>
      </p:pic>
      <p:pic>
        <p:nvPicPr>
          <p:cNvPr id="5" name="Bildobjekt 4">
            <a:extLst>
              <a:ext uri="{FF2B5EF4-FFF2-40B4-BE49-F238E27FC236}">
                <a16:creationId xmlns:a16="http://schemas.microsoft.com/office/drawing/2014/main" id="{CFFB3BAA-3179-465C-BC2B-BF326A1FB175}"/>
              </a:ext>
            </a:extLst>
          </p:cNvPr>
          <p:cNvPicPr>
            <a:picLocks noChangeAspect="1"/>
          </p:cNvPicPr>
          <p:nvPr/>
        </p:nvPicPr>
        <p:blipFill rotWithShape="1">
          <a:blip r:embed="rId4"/>
          <a:srcRect l="9058" r="23266"/>
          <a:stretch/>
        </p:blipFill>
        <p:spPr>
          <a:xfrm>
            <a:off x="5869608" y="2461195"/>
            <a:ext cx="2519133" cy="2481531"/>
          </a:xfrm>
          <a:prstGeom prst="rect">
            <a:avLst/>
          </a:prstGeom>
        </p:spPr>
      </p:pic>
      <p:pic>
        <p:nvPicPr>
          <p:cNvPr id="6" name="Bildobjekt 5">
            <a:extLst>
              <a:ext uri="{FF2B5EF4-FFF2-40B4-BE49-F238E27FC236}">
                <a16:creationId xmlns:a16="http://schemas.microsoft.com/office/drawing/2014/main" id="{155FCA74-44A1-42F7-BC8D-83CD6641737A}"/>
              </a:ext>
            </a:extLst>
          </p:cNvPr>
          <p:cNvPicPr>
            <a:picLocks noChangeAspect="1"/>
          </p:cNvPicPr>
          <p:nvPr/>
        </p:nvPicPr>
        <p:blipFill rotWithShape="1">
          <a:blip r:embed="rId5"/>
          <a:srcRect l="13629" t="1541" r="13629" b="2922"/>
          <a:stretch/>
        </p:blipFill>
        <p:spPr>
          <a:xfrm>
            <a:off x="8725745" y="2459676"/>
            <a:ext cx="2520924" cy="2481531"/>
          </a:xfrm>
          <a:prstGeom prst="rect">
            <a:avLst/>
          </a:prstGeom>
        </p:spPr>
      </p:pic>
      <p:sp>
        <p:nvSpPr>
          <p:cNvPr id="3" name="textruta 2">
            <a:extLst>
              <a:ext uri="{FF2B5EF4-FFF2-40B4-BE49-F238E27FC236}">
                <a16:creationId xmlns:a16="http://schemas.microsoft.com/office/drawing/2014/main" id="{2F3F8FA4-4FDE-45E1-8071-3A8E790217A0}"/>
              </a:ext>
            </a:extLst>
          </p:cNvPr>
          <p:cNvSpPr txBox="1"/>
          <p:nvPr/>
        </p:nvSpPr>
        <p:spPr>
          <a:xfrm>
            <a:off x="219712" y="3377275"/>
            <a:ext cx="2956626" cy="646331"/>
          </a:xfrm>
          <a:prstGeom prst="rect">
            <a:avLst/>
          </a:prstGeom>
          <a:noFill/>
        </p:spPr>
        <p:txBody>
          <a:bodyPr wrap="square" rtlCol="0">
            <a:spAutoFit/>
          </a:bodyPr>
          <a:lstStyle/>
          <a:p>
            <a:r>
              <a:rPr lang="sv-SE" sz="3600" dirty="0"/>
              <a:t>Avskogning: </a:t>
            </a:r>
          </a:p>
        </p:txBody>
      </p:sp>
      <p:sp>
        <p:nvSpPr>
          <p:cNvPr id="7" name="textruta 6">
            <a:extLst>
              <a:ext uri="{FF2B5EF4-FFF2-40B4-BE49-F238E27FC236}">
                <a16:creationId xmlns:a16="http://schemas.microsoft.com/office/drawing/2014/main" id="{B9D20A72-98E1-443F-BE8C-19E4A5880B9E}"/>
              </a:ext>
            </a:extLst>
          </p:cNvPr>
          <p:cNvSpPr txBox="1"/>
          <p:nvPr/>
        </p:nvSpPr>
        <p:spPr>
          <a:xfrm>
            <a:off x="1426016" y="5441787"/>
            <a:ext cx="9339967" cy="830997"/>
          </a:xfrm>
          <a:prstGeom prst="rect">
            <a:avLst/>
          </a:prstGeom>
          <a:noFill/>
        </p:spPr>
        <p:txBody>
          <a:bodyPr wrap="square" rtlCol="0">
            <a:spAutoFit/>
          </a:bodyPr>
          <a:lstStyle/>
          <a:p>
            <a:r>
              <a:rPr lang="sv-SE" sz="2400" dirty="0"/>
              <a:t>Skog avverkas och omvandlas till jordbruksmark, städer eller industrimark</a:t>
            </a:r>
          </a:p>
          <a:p>
            <a:r>
              <a:rPr lang="sv-SE" sz="2400" dirty="0"/>
              <a:t>→ Leder till utsläpp av koldioxid</a:t>
            </a:r>
          </a:p>
        </p:txBody>
      </p:sp>
      <p:sp>
        <p:nvSpPr>
          <p:cNvPr id="8" name="Pil: höger 7">
            <a:extLst>
              <a:ext uri="{FF2B5EF4-FFF2-40B4-BE49-F238E27FC236}">
                <a16:creationId xmlns:a16="http://schemas.microsoft.com/office/drawing/2014/main" id="{678D192C-53F2-46D1-BCFE-C97C06D9315A}"/>
              </a:ext>
            </a:extLst>
          </p:cNvPr>
          <p:cNvSpPr/>
          <p:nvPr/>
        </p:nvSpPr>
        <p:spPr>
          <a:xfrm>
            <a:off x="5374105" y="3377275"/>
            <a:ext cx="705853" cy="646331"/>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sv-SE"/>
          </a:p>
        </p:txBody>
      </p:sp>
      <p:sp>
        <p:nvSpPr>
          <p:cNvPr id="9" name="Pil: höger 8">
            <a:extLst>
              <a:ext uri="{FF2B5EF4-FFF2-40B4-BE49-F238E27FC236}">
                <a16:creationId xmlns:a16="http://schemas.microsoft.com/office/drawing/2014/main" id="{97F0941E-830A-4EC6-8218-A52CCF43C3B5}"/>
              </a:ext>
            </a:extLst>
          </p:cNvPr>
          <p:cNvSpPr/>
          <p:nvPr/>
        </p:nvSpPr>
        <p:spPr>
          <a:xfrm>
            <a:off x="8277725" y="3377274"/>
            <a:ext cx="705853" cy="646331"/>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1219661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dobjekt 10" descr="En bild som visar träd, utomhus, skog, växt&#10;&#10;Automatiskt genererad beskrivning">
            <a:extLst>
              <a:ext uri="{FF2B5EF4-FFF2-40B4-BE49-F238E27FC236}">
                <a16:creationId xmlns:a16="http://schemas.microsoft.com/office/drawing/2014/main" id="{FE5E90DF-44A8-47C3-87CD-45ADE1B6EB2A}"/>
              </a:ext>
            </a:extLst>
          </p:cNvPr>
          <p:cNvPicPr>
            <a:picLocks noChangeAspect="1"/>
          </p:cNvPicPr>
          <p:nvPr/>
        </p:nvPicPr>
        <p:blipFill rotWithShape="1">
          <a:blip r:embed="rId3">
            <a:extLst>
              <a:ext uri="{28A0092B-C50C-407E-A947-70E740481C1C}">
                <a14:useLocalDpi xmlns:a14="http://schemas.microsoft.com/office/drawing/2010/main" val="0"/>
              </a:ext>
            </a:extLst>
          </a:blip>
          <a:srcRect l="19247" r="7463"/>
          <a:stretch/>
        </p:blipFill>
        <p:spPr>
          <a:xfrm rot="5400000">
            <a:off x="5889167" y="2430740"/>
            <a:ext cx="2480014" cy="2537883"/>
          </a:xfrm>
          <a:prstGeom prst="rect">
            <a:avLst/>
          </a:prstGeom>
        </p:spPr>
      </p:pic>
      <p:sp>
        <p:nvSpPr>
          <p:cNvPr id="2" name="Rubrik 1">
            <a:extLst>
              <a:ext uri="{FF2B5EF4-FFF2-40B4-BE49-F238E27FC236}">
                <a16:creationId xmlns:a16="http://schemas.microsoft.com/office/drawing/2014/main" id="{F7D3620F-8E69-4260-BA5E-9B256652EC06}"/>
              </a:ext>
            </a:extLst>
          </p:cNvPr>
          <p:cNvSpPr>
            <a:spLocks noGrp="1"/>
          </p:cNvSpPr>
          <p:nvPr>
            <p:ph type="title"/>
          </p:nvPr>
        </p:nvSpPr>
        <p:spPr/>
        <p:txBody>
          <a:bodyPr/>
          <a:lstStyle/>
          <a:p>
            <a:r>
              <a:rPr lang="en-US" dirty="0" err="1"/>
              <a:t>Avskogning</a:t>
            </a:r>
            <a:r>
              <a:rPr lang="en-US" dirty="0"/>
              <a:t>, </a:t>
            </a:r>
            <a:r>
              <a:rPr lang="en-US" dirty="0" err="1"/>
              <a:t>beskogning</a:t>
            </a:r>
            <a:r>
              <a:rPr lang="en-US" dirty="0"/>
              <a:t> </a:t>
            </a:r>
            <a:r>
              <a:rPr lang="en-US" dirty="0" err="1"/>
              <a:t>och</a:t>
            </a:r>
            <a:r>
              <a:rPr lang="en-US" dirty="0"/>
              <a:t> </a:t>
            </a:r>
            <a:r>
              <a:rPr lang="en-US" dirty="0" err="1"/>
              <a:t>skogsbruk</a:t>
            </a:r>
            <a:endParaRPr lang="en-US" dirty="0"/>
          </a:p>
        </p:txBody>
      </p:sp>
      <p:pic>
        <p:nvPicPr>
          <p:cNvPr id="4" name="Bildobjekt 3">
            <a:extLst>
              <a:ext uri="{FF2B5EF4-FFF2-40B4-BE49-F238E27FC236}">
                <a16:creationId xmlns:a16="http://schemas.microsoft.com/office/drawing/2014/main" id="{A0603B72-EDC1-4E44-B181-95A05660EC2F}"/>
              </a:ext>
            </a:extLst>
          </p:cNvPr>
          <p:cNvPicPr>
            <a:picLocks noChangeAspect="1"/>
          </p:cNvPicPr>
          <p:nvPr/>
        </p:nvPicPr>
        <p:blipFill rotWithShape="1">
          <a:blip r:embed="rId4"/>
          <a:srcRect r="23755"/>
          <a:stretch/>
        </p:blipFill>
        <p:spPr>
          <a:xfrm>
            <a:off x="8725745" y="2459676"/>
            <a:ext cx="2521176" cy="2480012"/>
          </a:xfrm>
          <a:prstGeom prst="rect">
            <a:avLst/>
          </a:prstGeom>
        </p:spPr>
      </p:pic>
      <p:pic>
        <p:nvPicPr>
          <p:cNvPr id="6" name="Bildobjekt 5">
            <a:extLst>
              <a:ext uri="{FF2B5EF4-FFF2-40B4-BE49-F238E27FC236}">
                <a16:creationId xmlns:a16="http://schemas.microsoft.com/office/drawing/2014/main" id="{155FCA74-44A1-42F7-BC8D-83CD6641737A}"/>
              </a:ext>
            </a:extLst>
          </p:cNvPr>
          <p:cNvPicPr>
            <a:picLocks noChangeAspect="1"/>
          </p:cNvPicPr>
          <p:nvPr/>
        </p:nvPicPr>
        <p:blipFill rotWithShape="1">
          <a:blip r:embed="rId5"/>
          <a:srcRect l="13629" t="1541" r="13629" b="2922"/>
          <a:stretch/>
        </p:blipFill>
        <p:spPr>
          <a:xfrm>
            <a:off x="3011680" y="2458157"/>
            <a:ext cx="2520924" cy="2481531"/>
          </a:xfrm>
          <a:prstGeom prst="rect">
            <a:avLst/>
          </a:prstGeom>
        </p:spPr>
      </p:pic>
      <p:sp>
        <p:nvSpPr>
          <p:cNvPr id="3" name="textruta 2">
            <a:extLst>
              <a:ext uri="{FF2B5EF4-FFF2-40B4-BE49-F238E27FC236}">
                <a16:creationId xmlns:a16="http://schemas.microsoft.com/office/drawing/2014/main" id="{2F3F8FA4-4FDE-45E1-8071-3A8E790217A0}"/>
              </a:ext>
            </a:extLst>
          </p:cNvPr>
          <p:cNvSpPr txBox="1"/>
          <p:nvPr/>
        </p:nvSpPr>
        <p:spPr>
          <a:xfrm>
            <a:off x="219712" y="3377275"/>
            <a:ext cx="2956626" cy="646331"/>
          </a:xfrm>
          <a:prstGeom prst="rect">
            <a:avLst/>
          </a:prstGeom>
          <a:noFill/>
        </p:spPr>
        <p:txBody>
          <a:bodyPr wrap="square" rtlCol="0">
            <a:spAutoFit/>
          </a:bodyPr>
          <a:lstStyle/>
          <a:p>
            <a:r>
              <a:rPr lang="sv-SE" sz="3600" dirty="0"/>
              <a:t>Beskogning: </a:t>
            </a:r>
          </a:p>
        </p:txBody>
      </p:sp>
      <p:sp>
        <p:nvSpPr>
          <p:cNvPr id="7" name="textruta 6">
            <a:extLst>
              <a:ext uri="{FF2B5EF4-FFF2-40B4-BE49-F238E27FC236}">
                <a16:creationId xmlns:a16="http://schemas.microsoft.com/office/drawing/2014/main" id="{B9D20A72-98E1-443F-BE8C-19E4A5880B9E}"/>
              </a:ext>
            </a:extLst>
          </p:cNvPr>
          <p:cNvSpPr txBox="1"/>
          <p:nvPr/>
        </p:nvSpPr>
        <p:spPr>
          <a:xfrm>
            <a:off x="1426016" y="5257121"/>
            <a:ext cx="9820905" cy="1200329"/>
          </a:xfrm>
          <a:prstGeom prst="rect">
            <a:avLst/>
          </a:prstGeom>
          <a:noFill/>
        </p:spPr>
        <p:txBody>
          <a:bodyPr wrap="square" rtlCol="0">
            <a:spAutoFit/>
          </a:bodyPr>
          <a:lstStyle/>
          <a:p>
            <a:r>
              <a:rPr lang="sv-SE" sz="2400" dirty="0"/>
              <a:t>Skog planteras/växer upp på avlagd jordbruksmark, nedlagd industrimark eller i övergivna städer  </a:t>
            </a:r>
          </a:p>
          <a:p>
            <a:r>
              <a:rPr lang="sv-SE" sz="2400" dirty="0"/>
              <a:t>→ Leder till upptag av koldioxid</a:t>
            </a:r>
          </a:p>
        </p:txBody>
      </p:sp>
      <p:sp>
        <p:nvSpPr>
          <p:cNvPr id="8" name="Pil: höger 7">
            <a:extLst>
              <a:ext uri="{FF2B5EF4-FFF2-40B4-BE49-F238E27FC236}">
                <a16:creationId xmlns:a16="http://schemas.microsoft.com/office/drawing/2014/main" id="{678D192C-53F2-46D1-BCFE-C97C06D9315A}"/>
              </a:ext>
            </a:extLst>
          </p:cNvPr>
          <p:cNvSpPr/>
          <p:nvPr/>
        </p:nvSpPr>
        <p:spPr>
          <a:xfrm>
            <a:off x="5374105" y="3377275"/>
            <a:ext cx="705853" cy="646331"/>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sv-SE"/>
          </a:p>
        </p:txBody>
      </p:sp>
      <p:sp>
        <p:nvSpPr>
          <p:cNvPr id="9" name="Pil: höger 8">
            <a:extLst>
              <a:ext uri="{FF2B5EF4-FFF2-40B4-BE49-F238E27FC236}">
                <a16:creationId xmlns:a16="http://schemas.microsoft.com/office/drawing/2014/main" id="{97F0941E-830A-4EC6-8218-A52CCF43C3B5}"/>
              </a:ext>
            </a:extLst>
          </p:cNvPr>
          <p:cNvSpPr/>
          <p:nvPr/>
        </p:nvSpPr>
        <p:spPr>
          <a:xfrm>
            <a:off x="8277725" y="3377274"/>
            <a:ext cx="705853" cy="646331"/>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7536130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objekt 9">
            <a:extLst>
              <a:ext uri="{FF2B5EF4-FFF2-40B4-BE49-F238E27FC236}">
                <a16:creationId xmlns:a16="http://schemas.microsoft.com/office/drawing/2014/main" id="{BDFD20D0-5B71-4BCE-AECD-DD93171DD74E}"/>
              </a:ext>
            </a:extLst>
          </p:cNvPr>
          <p:cNvPicPr>
            <a:picLocks noChangeAspect="1"/>
          </p:cNvPicPr>
          <p:nvPr/>
        </p:nvPicPr>
        <p:blipFill rotWithShape="1">
          <a:blip r:embed="rId3"/>
          <a:srcRect r="23755"/>
          <a:stretch/>
        </p:blipFill>
        <p:spPr>
          <a:xfrm>
            <a:off x="3011427" y="2459676"/>
            <a:ext cx="2521176" cy="2480012"/>
          </a:xfrm>
          <a:prstGeom prst="rect">
            <a:avLst/>
          </a:prstGeom>
        </p:spPr>
      </p:pic>
      <p:pic>
        <p:nvPicPr>
          <p:cNvPr id="11" name="Bildobjekt 10" descr="En bild som visar träd, utomhus, skog, växt&#10;&#10;Automatiskt genererad beskrivning">
            <a:extLst>
              <a:ext uri="{FF2B5EF4-FFF2-40B4-BE49-F238E27FC236}">
                <a16:creationId xmlns:a16="http://schemas.microsoft.com/office/drawing/2014/main" id="{FE5E90DF-44A8-47C3-87CD-45ADE1B6EB2A}"/>
              </a:ext>
            </a:extLst>
          </p:cNvPr>
          <p:cNvPicPr>
            <a:picLocks noChangeAspect="1"/>
          </p:cNvPicPr>
          <p:nvPr/>
        </p:nvPicPr>
        <p:blipFill rotWithShape="1">
          <a:blip r:embed="rId4">
            <a:extLst>
              <a:ext uri="{28A0092B-C50C-407E-A947-70E740481C1C}">
                <a14:useLocalDpi xmlns:a14="http://schemas.microsoft.com/office/drawing/2010/main" val="0"/>
              </a:ext>
            </a:extLst>
          </a:blip>
          <a:srcRect l="19247" r="7463"/>
          <a:stretch/>
        </p:blipFill>
        <p:spPr>
          <a:xfrm rot="5400000">
            <a:off x="5889167" y="2430740"/>
            <a:ext cx="2480014" cy="2537883"/>
          </a:xfrm>
          <a:prstGeom prst="rect">
            <a:avLst/>
          </a:prstGeom>
        </p:spPr>
      </p:pic>
      <p:sp>
        <p:nvSpPr>
          <p:cNvPr id="2" name="Rubrik 1">
            <a:extLst>
              <a:ext uri="{FF2B5EF4-FFF2-40B4-BE49-F238E27FC236}">
                <a16:creationId xmlns:a16="http://schemas.microsoft.com/office/drawing/2014/main" id="{F7D3620F-8E69-4260-BA5E-9B256652EC06}"/>
              </a:ext>
            </a:extLst>
          </p:cNvPr>
          <p:cNvSpPr>
            <a:spLocks noGrp="1"/>
          </p:cNvSpPr>
          <p:nvPr>
            <p:ph type="title"/>
          </p:nvPr>
        </p:nvSpPr>
        <p:spPr/>
        <p:txBody>
          <a:bodyPr/>
          <a:lstStyle/>
          <a:p>
            <a:r>
              <a:rPr lang="en-US" dirty="0" err="1"/>
              <a:t>Avskogning</a:t>
            </a:r>
            <a:r>
              <a:rPr lang="en-US" dirty="0"/>
              <a:t>, </a:t>
            </a:r>
            <a:r>
              <a:rPr lang="en-US" dirty="0" err="1"/>
              <a:t>beskogning</a:t>
            </a:r>
            <a:r>
              <a:rPr lang="en-US" dirty="0"/>
              <a:t> </a:t>
            </a:r>
            <a:r>
              <a:rPr lang="en-US" dirty="0" err="1"/>
              <a:t>och</a:t>
            </a:r>
            <a:r>
              <a:rPr lang="en-US" dirty="0"/>
              <a:t> </a:t>
            </a:r>
            <a:r>
              <a:rPr lang="en-US" dirty="0" err="1"/>
              <a:t>skogsbruk</a:t>
            </a:r>
            <a:endParaRPr lang="en-US" dirty="0"/>
          </a:p>
        </p:txBody>
      </p:sp>
      <p:pic>
        <p:nvPicPr>
          <p:cNvPr id="4" name="Bildobjekt 3">
            <a:extLst>
              <a:ext uri="{FF2B5EF4-FFF2-40B4-BE49-F238E27FC236}">
                <a16:creationId xmlns:a16="http://schemas.microsoft.com/office/drawing/2014/main" id="{A0603B72-EDC1-4E44-B181-95A05660EC2F}"/>
              </a:ext>
            </a:extLst>
          </p:cNvPr>
          <p:cNvPicPr>
            <a:picLocks noChangeAspect="1"/>
          </p:cNvPicPr>
          <p:nvPr/>
        </p:nvPicPr>
        <p:blipFill rotWithShape="1">
          <a:blip r:embed="rId3"/>
          <a:srcRect r="23755"/>
          <a:stretch/>
        </p:blipFill>
        <p:spPr>
          <a:xfrm>
            <a:off x="8725745" y="2459676"/>
            <a:ext cx="2521176" cy="2480012"/>
          </a:xfrm>
          <a:prstGeom prst="rect">
            <a:avLst/>
          </a:prstGeom>
        </p:spPr>
      </p:pic>
      <p:sp>
        <p:nvSpPr>
          <p:cNvPr id="3" name="textruta 2">
            <a:extLst>
              <a:ext uri="{FF2B5EF4-FFF2-40B4-BE49-F238E27FC236}">
                <a16:creationId xmlns:a16="http://schemas.microsoft.com/office/drawing/2014/main" id="{2F3F8FA4-4FDE-45E1-8071-3A8E790217A0}"/>
              </a:ext>
            </a:extLst>
          </p:cNvPr>
          <p:cNvSpPr txBox="1"/>
          <p:nvPr/>
        </p:nvSpPr>
        <p:spPr>
          <a:xfrm>
            <a:off x="219712" y="3377275"/>
            <a:ext cx="2956626" cy="646331"/>
          </a:xfrm>
          <a:prstGeom prst="rect">
            <a:avLst/>
          </a:prstGeom>
          <a:noFill/>
        </p:spPr>
        <p:txBody>
          <a:bodyPr wrap="square" rtlCol="0">
            <a:spAutoFit/>
          </a:bodyPr>
          <a:lstStyle/>
          <a:p>
            <a:r>
              <a:rPr lang="sv-SE" sz="3600" dirty="0"/>
              <a:t>Skogsbruk: </a:t>
            </a:r>
          </a:p>
        </p:txBody>
      </p:sp>
      <p:sp>
        <p:nvSpPr>
          <p:cNvPr id="7" name="textruta 6">
            <a:extLst>
              <a:ext uri="{FF2B5EF4-FFF2-40B4-BE49-F238E27FC236}">
                <a16:creationId xmlns:a16="http://schemas.microsoft.com/office/drawing/2014/main" id="{B9D20A72-98E1-443F-BE8C-19E4A5880B9E}"/>
              </a:ext>
            </a:extLst>
          </p:cNvPr>
          <p:cNvSpPr txBox="1"/>
          <p:nvPr/>
        </p:nvSpPr>
        <p:spPr>
          <a:xfrm>
            <a:off x="1426016" y="5257121"/>
            <a:ext cx="9820905" cy="1200329"/>
          </a:xfrm>
          <a:prstGeom prst="rect">
            <a:avLst/>
          </a:prstGeom>
          <a:noFill/>
        </p:spPr>
        <p:txBody>
          <a:bodyPr wrap="square" rtlCol="0">
            <a:spAutoFit/>
          </a:bodyPr>
          <a:lstStyle/>
          <a:p>
            <a:r>
              <a:rPr lang="sv-SE" sz="2400" dirty="0"/>
              <a:t>Skog avverkas, och sedan planteras/växer det upp ny skog på samma plats</a:t>
            </a:r>
          </a:p>
          <a:p>
            <a:r>
              <a:rPr lang="sv-SE" sz="2400" dirty="0"/>
              <a:t>→ Beroende på hur det utförs kan det antingen leda till utsläpp eller upptag av koldioxid</a:t>
            </a:r>
          </a:p>
        </p:txBody>
      </p:sp>
      <p:sp>
        <p:nvSpPr>
          <p:cNvPr id="8" name="Pil: höger 7">
            <a:extLst>
              <a:ext uri="{FF2B5EF4-FFF2-40B4-BE49-F238E27FC236}">
                <a16:creationId xmlns:a16="http://schemas.microsoft.com/office/drawing/2014/main" id="{678D192C-53F2-46D1-BCFE-C97C06D9315A}"/>
              </a:ext>
            </a:extLst>
          </p:cNvPr>
          <p:cNvSpPr/>
          <p:nvPr/>
        </p:nvSpPr>
        <p:spPr>
          <a:xfrm>
            <a:off x="5374105" y="3377275"/>
            <a:ext cx="705853" cy="646331"/>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sv-SE"/>
          </a:p>
        </p:txBody>
      </p:sp>
      <p:sp>
        <p:nvSpPr>
          <p:cNvPr id="9" name="Pil: höger 8">
            <a:extLst>
              <a:ext uri="{FF2B5EF4-FFF2-40B4-BE49-F238E27FC236}">
                <a16:creationId xmlns:a16="http://schemas.microsoft.com/office/drawing/2014/main" id="{97F0941E-830A-4EC6-8218-A52CCF43C3B5}"/>
              </a:ext>
            </a:extLst>
          </p:cNvPr>
          <p:cNvSpPr/>
          <p:nvPr/>
        </p:nvSpPr>
        <p:spPr>
          <a:xfrm>
            <a:off x="8277725" y="3377274"/>
            <a:ext cx="705853" cy="646331"/>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0433877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7D3620F-8E69-4260-BA5E-9B256652EC06}"/>
              </a:ext>
            </a:extLst>
          </p:cNvPr>
          <p:cNvSpPr>
            <a:spLocks noGrp="1"/>
          </p:cNvSpPr>
          <p:nvPr>
            <p:ph type="title"/>
          </p:nvPr>
        </p:nvSpPr>
        <p:spPr>
          <a:xfrm>
            <a:off x="1024128" y="585216"/>
            <a:ext cx="9720072" cy="1499616"/>
          </a:xfrm>
        </p:spPr>
        <p:txBody>
          <a:bodyPr>
            <a:normAutofit/>
          </a:bodyPr>
          <a:lstStyle/>
          <a:p>
            <a:r>
              <a:rPr lang="sv-SE"/>
              <a:t>Avskogning, beskogning och skogsbruk</a:t>
            </a:r>
          </a:p>
        </p:txBody>
      </p:sp>
      <p:graphicFrame>
        <p:nvGraphicFramePr>
          <p:cNvPr id="5" name="Platshållare för innehåll 2">
            <a:extLst>
              <a:ext uri="{FF2B5EF4-FFF2-40B4-BE49-F238E27FC236}">
                <a16:creationId xmlns:a16="http://schemas.microsoft.com/office/drawing/2014/main" id="{1F795229-55FE-4793-A6C1-3146F44F6764}"/>
              </a:ext>
            </a:extLst>
          </p:cNvPr>
          <p:cNvGraphicFramePr>
            <a:graphicFrameLocks noGrp="1"/>
          </p:cNvGraphicFramePr>
          <p:nvPr>
            <p:ph idx="1"/>
            <p:extLst>
              <p:ext uri="{D42A27DB-BD31-4B8C-83A1-F6EECF244321}">
                <p14:modId xmlns:p14="http://schemas.microsoft.com/office/powerpoint/2010/main" val="3787031947"/>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301500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D568931-045B-4D66-A45B-BEFC16B57EF1}"/>
              </a:ext>
            </a:extLst>
          </p:cNvPr>
          <p:cNvSpPr>
            <a:spLocks noGrp="1"/>
          </p:cNvSpPr>
          <p:nvPr>
            <p:ph type="title"/>
          </p:nvPr>
        </p:nvSpPr>
        <p:spPr/>
        <p:txBody>
          <a:bodyPr/>
          <a:lstStyle/>
          <a:p>
            <a:r>
              <a:rPr lang="sv-SE"/>
              <a:t>Avskogning och beskogning globalt</a:t>
            </a:r>
            <a:endParaRPr lang="sv-SE" dirty="0"/>
          </a:p>
        </p:txBody>
      </p:sp>
      <p:pic>
        <p:nvPicPr>
          <p:cNvPr id="4" name="Platshållare för innehåll 3">
            <a:extLst>
              <a:ext uri="{FF2B5EF4-FFF2-40B4-BE49-F238E27FC236}">
                <a16:creationId xmlns:a16="http://schemas.microsoft.com/office/drawing/2014/main" id="{36C189CA-F00B-4978-83E7-F6014D0B56E7}"/>
              </a:ext>
            </a:extLst>
          </p:cNvPr>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Layer>
                </a14:imgProps>
              </a:ext>
            </a:extLst>
          </a:blip>
          <a:stretch>
            <a:fillRect/>
          </a:stretch>
        </p:blipFill>
        <p:spPr>
          <a:xfrm>
            <a:off x="2190750" y="1680053"/>
            <a:ext cx="7810500" cy="4854253"/>
          </a:xfrm>
          <a:prstGeom prst="rect">
            <a:avLst/>
          </a:prstGeom>
        </p:spPr>
      </p:pic>
      <p:sp>
        <p:nvSpPr>
          <p:cNvPr id="5" name="textruta 4">
            <a:extLst>
              <a:ext uri="{FF2B5EF4-FFF2-40B4-BE49-F238E27FC236}">
                <a16:creationId xmlns:a16="http://schemas.microsoft.com/office/drawing/2014/main" id="{BB3C18D8-35C0-4B59-9D94-7D0F3DE57A92}"/>
              </a:ext>
            </a:extLst>
          </p:cNvPr>
          <p:cNvSpPr txBox="1"/>
          <p:nvPr/>
        </p:nvSpPr>
        <p:spPr>
          <a:xfrm>
            <a:off x="3689404" y="5951159"/>
            <a:ext cx="954236" cy="276999"/>
          </a:xfrm>
          <a:prstGeom prst="rect">
            <a:avLst/>
          </a:prstGeom>
          <a:noFill/>
        </p:spPr>
        <p:txBody>
          <a:bodyPr wrap="none" rtlCol="0">
            <a:spAutoFit/>
          </a:bodyPr>
          <a:lstStyle/>
          <a:p>
            <a:r>
              <a:rPr lang="sv-SE" sz="1200" dirty="0"/>
              <a:t>(Beskogning)</a:t>
            </a:r>
          </a:p>
        </p:txBody>
      </p:sp>
      <p:sp>
        <p:nvSpPr>
          <p:cNvPr id="8" name="textruta 7">
            <a:extLst>
              <a:ext uri="{FF2B5EF4-FFF2-40B4-BE49-F238E27FC236}">
                <a16:creationId xmlns:a16="http://schemas.microsoft.com/office/drawing/2014/main" id="{2AD17530-FB55-416C-B505-FBCC846BD1F1}"/>
              </a:ext>
            </a:extLst>
          </p:cNvPr>
          <p:cNvSpPr txBox="1"/>
          <p:nvPr/>
        </p:nvSpPr>
        <p:spPr>
          <a:xfrm>
            <a:off x="6843129" y="5950118"/>
            <a:ext cx="956096" cy="276999"/>
          </a:xfrm>
          <a:prstGeom prst="rect">
            <a:avLst/>
          </a:prstGeom>
          <a:noFill/>
        </p:spPr>
        <p:txBody>
          <a:bodyPr wrap="none" rtlCol="0">
            <a:spAutoFit/>
          </a:bodyPr>
          <a:lstStyle/>
          <a:p>
            <a:r>
              <a:rPr lang="sv-SE" sz="1200" dirty="0"/>
              <a:t>(Avskogning)</a:t>
            </a:r>
          </a:p>
        </p:txBody>
      </p:sp>
    </p:spTree>
    <p:extLst>
      <p:ext uri="{BB962C8B-B14F-4D97-AF65-F5344CB8AC3E}">
        <p14:creationId xmlns:p14="http://schemas.microsoft.com/office/powerpoint/2010/main" val="37246184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FCD7DEAD-6A65-4643-AE5D-1EF51E4BE5FB}"/>
              </a:ext>
            </a:extLst>
          </p:cNvPr>
          <p:cNvSpPr txBox="1">
            <a:spLocks/>
          </p:cNvSpPr>
          <p:nvPr/>
        </p:nvSpPr>
        <p:spPr>
          <a:xfrm>
            <a:off x="774121" y="1323000"/>
            <a:ext cx="10643755" cy="4212000"/>
          </a:xfrm>
          <a:prstGeom prst="wedgeEllipseCallout">
            <a:avLst>
              <a:gd name="adj1" fmla="val -42788"/>
              <a:gd name="adj2" fmla="val 73656"/>
            </a:avLst>
          </a:prstGeom>
          <a:blipFill dpi="0" rotWithShape="1">
            <a:blip r:embed="rId3">
              <a:extLst>
                <a:ext uri="{28A0092B-C50C-407E-A947-70E740481C1C}">
                  <a14:useLocalDpi xmlns:a14="http://schemas.microsoft.com/office/drawing/2010/main" val="0"/>
                </a:ext>
              </a:extLst>
            </a:blip>
            <a:srcRect/>
            <a:stretch>
              <a:fillRect/>
            </a:stretch>
          </a:blipFill>
          <a:ln w="57150">
            <a:solidFill>
              <a:schemeClr val="accent4"/>
            </a:solidFill>
          </a:ln>
        </p:spPr>
        <p:txBody>
          <a:bodyPr vert="horz" lIns="0" tIns="0" rIns="0" bIns="0" rtlCol="0" anchor="b" anchorCtr="0">
            <a:noAutofit/>
          </a:bodyPr>
          <a:lstStyle>
            <a:lvl1pPr algn="l" defTabSz="914400" rtl="0" eaLnBrk="1" latinLnBrk="0" hangingPunct="1">
              <a:lnSpc>
                <a:spcPts val="3600"/>
              </a:lnSpc>
              <a:spcBef>
                <a:spcPct val="0"/>
              </a:spcBef>
              <a:buNone/>
              <a:defRPr sz="3400" b="1" kern="1200">
                <a:solidFill>
                  <a:schemeClr val="tx1"/>
                </a:solidFill>
                <a:latin typeface="+mj-lt"/>
                <a:ea typeface="+mj-ea"/>
                <a:cs typeface="+mj-cs"/>
              </a:defRPr>
            </a:lvl1pPr>
          </a:lstStyle>
          <a:p>
            <a:pPr algn="ctr">
              <a:lnSpc>
                <a:spcPct val="100000"/>
              </a:lnSpc>
            </a:pPr>
            <a:endParaRPr lang="sv-SE" sz="4800" dirty="0">
              <a:solidFill>
                <a:schemeClr val="bg1"/>
              </a:solidFill>
            </a:endParaRPr>
          </a:p>
          <a:p>
            <a:pPr algn="ctr">
              <a:lnSpc>
                <a:spcPct val="100000"/>
              </a:lnSpc>
            </a:pPr>
            <a:r>
              <a:rPr lang="sv-SE" sz="6600" dirty="0">
                <a:solidFill>
                  <a:schemeClr val="bg1"/>
                </a:solidFill>
              </a:rPr>
              <a:t>Hur ser de svenska utsläppen och upptagen av växthusgaser ut?</a:t>
            </a:r>
          </a:p>
        </p:txBody>
      </p:sp>
    </p:spTree>
    <p:extLst>
      <p:ext uri="{BB962C8B-B14F-4D97-AF65-F5344CB8AC3E}">
        <p14:creationId xmlns:p14="http://schemas.microsoft.com/office/powerpoint/2010/main" val="382627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10">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ubrik 5">
            <a:extLst>
              <a:ext uri="{FF2B5EF4-FFF2-40B4-BE49-F238E27FC236}">
                <a16:creationId xmlns:a16="http://schemas.microsoft.com/office/drawing/2014/main" id="{A1D13624-2569-43AE-9BC9-44721CB93599}"/>
              </a:ext>
            </a:extLst>
          </p:cNvPr>
          <p:cNvSpPr>
            <a:spLocks noGrp="1"/>
          </p:cNvSpPr>
          <p:nvPr>
            <p:ph type="title"/>
          </p:nvPr>
        </p:nvSpPr>
        <p:spPr>
          <a:xfrm>
            <a:off x="964788" y="804333"/>
            <a:ext cx="3302412" cy="5249334"/>
          </a:xfrm>
        </p:spPr>
        <p:txBody>
          <a:bodyPr>
            <a:normAutofit/>
          </a:bodyPr>
          <a:lstStyle/>
          <a:p>
            <a:pPr algn="r"/>
            <a:r>
              <a:rPr lang="sv-SE">
                <a:solidFill>
                  <a:srgbClr val="FFFFFF"/>
                </a:solidFill>
              </a:rPr>
              <a:t>Övning</a:t>
            </a:r>
          </a:p>
        </p:txBody>
      </p:sp>
      <p:sp>
        <p:nvSpPr>
          <p:cNvPr id="2" name="Platshållare för innehåll 1">
            <a:extLst>
              <a:ext uri="{FF2B5EF4-FFF2-40B4-BE49-F238E27FC236}">
                <a16:creationId xmlns:a16="http://schemas.microsoft.com/office/drawing/2014/main" id="{25A6CDA8-97AC-4FE7-BEC4-8F29CEDB1E8A}"/>
              </a:ext>
            </a:extLst>
          </p:cNvPr>
          <p:cNvSpPr>
            <a:spLocks noGrp="1"/>
          </p:cNvSpPr>
          <p:nvPr>
            <p:ph idx="1"/>
          </p:nvPr>
        </p:nvSpPr>
        <p:spPr>
          <a:xfrm>
            <a:off x="5109882" y="804333"/>
            <a:ext cx="6147169" cy="5249334"/>
          </a:xfrm>
        </p:spPr>
        <p:txBody>
          <a:bodyPr anchor="ctr">
            <a:normAutofit/>
          </a:bodyPr>
          <a:lstStyle/>
          <a:p>
            <a:pPr marL="457200" lvl="0" indent="-457200">
              <a:buFont typeface="+mj-lt"/>
              <a:buAutoNum type="arabicPeriod"/>
            </a:pPr>
            <a:r>
              <a:rPr lang="sv-SE" noProof="0" dirty="0"/>
              <a:t>Besök Naturvårdsverkets hemsida där de svenska utsläppen och upptagen av växthusgaser redovisas.  </a:t>
            </a:r>
          </a:p>
          <a:p>
            <a:pPr marL="457200" lvl="0" indent="-457200">
              <a:buFont typeface="+mj-lt"/>
              <a:buAutoNum type="arabicPeriod"/>
            </a:pPr>
            <a:r>
              <a:rPr lang="sv-SE" noProof="0" dirty="0"/>
              <a:t>Hur stora var utsläppen och upptaget av växthusgaser år 1990? Hur stora var de 2018? Hur stora är skillnaderna mellan åren? </a:t>
            </a:r>
          </a:p>
          <a:p>
            <a:pPr marL="457200" lvl="0" indent="-457200">
              <a:buFont typeface="+mj-lt"/>
              <a:buAutoNum type="arabicPeriod"/>
            </a:pPr>
            <a:r>
              <a:rPr lang="sv-SE" noProof="0" dirty="0"/>
              <a:t>Varifrån kommer de största utsläppen (dvs vilka verksamheter)? Varifrån kommer upptagen?</a:t>
            </a:r>
          </a:p>
        </p:txBody>
      </p:sp>
    </p:spTree>
    <p:extLst>
      <p:ext uri="{BB962C8B-B14F-4D97-AF65-F5344CB8AC3E}">
        <p14:creationId xmlns:p14="http://schemas.microsoft.com/office/powerpoint/2010/main" val="40876234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B617E282-1C6E-484C-BC5A-8556CA029864}"/>
              </a:ext>
            </a:extLst>
          </p:cNvPr>
          <p:cNvSpPr>
            <a:spLocks noGrp="1"/>
          </p:cNvSpPr>
          <p:nvPr>
            <p:ph type="title"/>
          </p:nvPr>
        </p:nvSpPr>
        <p:spPr>
          <a:xfrm>
            <a:off x="840926" y="211902"/>
            <a:ext cx="10510146" cy="1499616"/>
          </a:xfrm>
        </p:spPr>
        <p:txBody>
          <a:bodyPr>
            <a:normAutofit/>
          </a:bodyPr>
          <a:lstStyle/>
          <a:p>
            <a:br>
              <a:rPr lang="sv-SE" sz="3400" dirty="0"/>
            </a:br>
            <a:r>
              <a:rPr lang="sv-SE" sz="3400" dirty="0"/>
              <a:t>Utsläpp och upptag av växthusgaser i Sverige 1990-2017</a:t>
            </a:r>
          </a:p>
        </p:txBody>
      </p:sp>
      <p:sp>
        <p:nvSpPr>
          <p:cNvPr id="22" name="textruta 21">
            <a:extLst>
              <a:ext uri="{FF2B5EF4-FFF2-40B4-BE49-F238E27FC236}">
                <a16:creationId xmlns:a16="http://schemas.microsoft.com/office/drawing/2014/main" id="{ACA02140-C307-42C4-8A48-5D0B8A77B46F}"/>
              </a:ext>
            </a:extLst>
          </p:cNvPr>
          <p:cNvSpPr txBox="1"/>
          <p:nvPr/>
        </p:nvSpPr>
        <p:spPr>
          <a:xfrm>
            <a:off x="7331242" y="1701225"/>
            <a:ext cx="1524000" cy="584775"/>
          </a:xfrm>
          <a:prstGeom prst="rect">
            <a:avLst/>
          </a:prstGeom>
          <a:noFill/>
        </p:spPr>
        <p:txBody>
          <a:bodyPr wrap="square" rtlCol="0">
            <a:spAutoFit/>
          </a:bodyPr>
          <a:lstStyle/>
          <a:p>
            <a:r>
              <a:rPr lang="sv-SE" sz="1600" dirty="0">
                <a:latin typeface="Arial" panose="020B0604020202020204" pitchFamily="34" charset="0"/>
                <a:cs typeface="Arial" panose="020B0604020202020204" pitchFamily="34" charset="0"/>
              </a:rPr>
              <a:t>Tusen ton CO2-ekv</a:t>
            </a:r>
          </a:p>
        </p:txBody>
      </p:sp>
      <p:pic>
        <p:nvPicPr>
          <p:cNvPr id="5" name="Bildobjekt 4">
            <a:extLst>
              <a:ext uri="{FF2B5EF4-FFF2-40B4-BE49-F238E27FC236}">
                <a16:creationId xmlns:a16="http://schemas.microsoft.com/office/drawing/2014/main" id="{BA90F354-F892-487F-8B89-5CF47862C09A}"/>
              </a:ext>
            </a:extLst>
          </p:cNvPr>
          <p:cNvPicPr>
            <a:picLocks noChangeAspect="1"/>
          </p:cNvPicPr>
          <p:nvPr/>
        </p:nvPicPr>
        <p:blipFill>
          <a:blip r:embed="rId3"/>
          <a:stretch>
            <a:fillRect/>
          </a:stretch>
        </p:blipFill>
        <p:spPr>
          <a:xfrm>
            <a:off x="701993" y="2197631"/>
            <a:ext cx="11333446" cy="4419983"/>
          </a:xfrm>
          <a:prstGeom prst="rect">
            <a:avLst/>
          </a:prstGeom>
        </p:spPr>
      </p:pic>
      <p:sp>
        <p:nvSpPr>
          <p:cNvPr id="6" name="Left Brace 51">
            <a:extLst>
              <a:ext uri="{FF2B5EF4-FFF2-40B4-BE49-F238E27FC236}">
                <a16:creationId xmlns:a16="http://schemas.microsoft.com/office/drawing/2014/main" id="{F36E1B8D-9C59-457F-BEBF-6FFF1B8ECE66}"/>
              </a:ext>
            </a:extLst>
          </p:cNvPr>
          <p:cNvSpPr/>
          <p:nvPr/>
        </p:nvSpPr>
        <p:spPr>
          <a:xfrm>
            <a:off x="1528326" y="4368378"/>
            <a:ext cx="370610" cy="942109"/>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sv-SE"/>
          </a:p>
        </p:txBody>
      </p:sp>
      <p:sp>
        <p:nvSpPr>
          <p:cNvPr id="7" name="TextBox 52">
            <a:extLst>
              <a:ext uri="{FF2B5EF4-FFF2-40B4-BE49-F238E27FC236}">
                <a16:creationId xmlns:a16="http://schemas.microsoft.com/office/drawing/2014/main" id="{F13E042C-8C0C-47BD-83F9-A1A3125A2874}"/>
              </a:ext>
            </a:extLst>
          </p:cNvPr>
          <p:cNvSpPr txBox="1"/>
          <p:nvPr/>
        </p:nvSpPr>
        <p:spPr>
          <a:xfrm>
            <a:off x="420338" y="3287775"/>
            <a:ext cx="914400" cy="914400"/>
          </a:xfrm>
          <a:prstGeom prst="rect">
            <a:avLst/>
          </a:prstGeom>
          <a:noFill/>
        </p:spPr>
        <p:txBody>
          <a:bodyPr wrap="none" lIns="0" tIns="0" rIns="0" bIns="0" rtlCol="0">
            <a:noAutofit/>
          </a:bodyPr>
          <a:lstStyle/>
          <a:p>
            <a:pPr algn="l">
              <a:lnSpc>
                <a:spcPts val="3000"/>
              </a:lnSpc>
            </a:pPr>
            <a:r>
              <a:rPr lang="sv-SE" sz="2400" dirty="0"/>
              <a:t>Utsläpp</a:t>
            </a:r>
          </a:p>
        </p:txBody>
      </p:sp>
      <p:sp>
        <p:nvSpPr>
          <p:cNvPr id="8" name="TextBox 53">
            <a:extLst>
              <a:ext uri="{FF2B5EF4-FFF2-40B4-BE49-F238E27FC236}">
                <a16:creationId xmlns:a16="http://schemas.microsoft.com/office/drawing/2014/main" id="{5F933508-EC6F-45B9-A5A7-89AC529925C9}"/>
              </a:ext>
            </a:extLst>
          </p:cNvPr>
          <p:cNvSpPr txBox="1"/>
          <p:nvPr/>
        </p:nvSpPr>
        <p:spPr>
          <a:xfrm>
            <a:off x="420338" y="4599464"/>
            <a:ext cx="914400" cy="914400"/>
          </a:xfrm>
          <a:prstGeom prst="rect">
            <a:avLst/>
          </a:prstGeom>
          <a:noFill/>
        </p:spPr>
        <p:txBody>
          <a:bodyPr wrap="none" lIns="0" tIns="0" rIns="0" bIns="0" rtlCol="0">
            <a:noAutofit/>
          </a:bodyPr>
          <a:lstStyle/>
          <a:p>
            <a:pPr algn="l">
              <a:lnSpc>
                <a:spcPts val="3000"/>
              </a:lnSpc>
            </a:pPr>
            <a:r>
              <a:rPr lang="sv-SE" sz="2400" dirty="0"/>
              <a:t>Upptag</a:t>
            </a:r>
          </a:p>
        </p:txBody>
      </p:sp>
    </p:spTree>
    <p:extLst>
      <p:ext uri="{BB962C8B-B14F-4D97-AF65-F5344CB8AC3E}">
        <p14:creationId xmlns:p14="http://schemas.microsoft.com/office/powerpoint/2010/main" val="5562250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1A45324B-4244-4F1C-A647-2C941E5D8E8C}"/>
              </a:ext>
            </a:extLst>
          </p:cNvPr>
          <p:cNvPicPr>
            <a:picLocks noChangeAspect="1"/>
          </p:cNvPicPr>
          <p:nvPr/>
        </p:nvPicPr>
        <p:blipFill>
          <a:blip r:embed="rId3"/>
          <a:stretch>
            <a:fillRect/>
          </a:stretch>
        </p:blipFill>
        <p:spPr>
          <a:xfrm>
            <a:off x="701993" y="2197631"/>
            <a:ext cx="11333446" cy="4419983"/>
          </a:xfrm>
          <a:prstGeom prst="rect">
            <a:avLst/>
          </a:prstGeom>
        </p:spPr>
      </p:pic>
      <p:sp>
        <p:nvSpPr>
          <p:cNvPr id="4" name="Rubrik 3">
            <a:extLst>
              <a:ext uri="{FF2B5EF4-FFF2-40B4-BE49-F238E27FC236}">
                <a16:creationId xmlns:a16="http://schemas.microsoft.com/office/drawing/2014/main" id="{B617E282-1C6E-484C-BC5A-8556CA029864}"/>
              </a:ext>
            </a:extLst>
          </p:cNvPr>
          <p:cNvSpPr>
            <a:spLocks noGrp="1"/>
          </p:cNvSpPr>
          <p:nvPr>
            <p:ph type="title"/>
          </p:nvPr>
        </p:nvSpPr>
        <p:spPr>
          <a:xfrm>
            <a:off x="840926" y="211902"/>
            <a:ext cx="10510146" cy="1499616"/>
          </a:xfrm>
        </p:spPr>
        <p:txBody>
          <a:bodyPr>
            <a:normAutofit/>
          </a:bodyPr>
          <a:lstStyle/>
          <a:p>
            <a:br>
              <a:rPr lang="sv-SE" sz="3400" dirty="0"/>
            </a:br>
            <a:r>
              <a:rPr lang="sv-SE" sz="3400" dirty="0"/>
              <a:t>Utsläpp och upptag av växthusgaser i Sverige 1990-2017</a:t>
            </a:r>
          </a:p>
        </p:txBody>
      </p:sp>
      <p:sp>
        <p:nvSpPr>
          <p:cNvPr id="21" name="TextBox 55">
            <a:extLst>
              <a:ext uri="{FF2B5EF4-FFF2-40B4-BE49-F238E27FC236}">
                <a16:creationId xmlns:a16="http://schemas.microsoft.com/office/drawing/2014/main" id="{45397FAE-0FCE-4C91-B0F1-8D32C20FDD1B}"/>
              </a:ext>
            </a:extLst>
          </p:cNvPr>
          <p:cNvSpPr txBox="1"/>
          <p:nvPr/>
        </p:nvSpPr>
        <p:spPr>
          <a:xfrm>
            <a:off x="9605684" y="358365"/>
            <a:ext cx="2186380" cy="1646898"/>
          </a:xfrm>
          <a:prstGeom prst="ellipse">
            <a:avLst/>
          </a:prstGeom>
          <a:solidFill>
            <a:srgbClr val="509E2F"/>
          </a:solidFill>
        </p:spPr>
        <p:txBody>
          <a:bodyPr wrap="square" lIns="0" tIns="0" rIns="0" bIns="0" rtlCol="0">
            <a:noAutofit/>
          </a:bodyPr>
          <a:lstStyle/>
          <a:p>
            <a:pPr marL="0" marR="0" lvl="0" indent="0" algn="ctr" defTabSz="914400" rtl="0" eaLnBrk="1" fontAlgn="auto" latinLnBrk="0" hangingPunct="1">
              <a:lnSpc>
                <a:spcPts val="3000"/>
              </a:lnSpc>
              <a:spcBef>
                <a:spcPts val="0"/>
              </a:spcBef>
              <a:spcAft>
                <a:spcPts val="0"/>
              </a:spcAft>
              <a:buClrTx/>
              <a:buSzTx/>
              <a:buFontTx/>
              <a:buNone/>
              <a:tabLst/>
              <a:defRPr/>
            </a:pPr>
            <a:r>
              <a:rPr kumimoji="0" lang="sv-SE" sz="2800" b="1" i="0" u="none" strike="noStrike" kern="1200" cap="none" spc="0" normalizeH="0" baseline="0" noProof="0" dirty="0">
                <a:ln>
                  <a:noFill/>
                </a:ln>
                <a:solidFill>
                  <a:prstClr val="white"/>
                </a:solidFill>
                <a:effectLst/>
                <a:uLnTx/>
                <a:uFillTx/>
                <a:ea typeface="+mn-ea"/>
                <a:cs typeface="+mn-cs"/>
              </a:rPr>
              <a:t>83%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b="1" i="0" u="none" strike="noStrike" kern="1200" cap="none" spc="0" normalizeH="0" baseline="0" noProof="0" dirty="0">
                <a:ln>
                  <a:noFill/>
                </a:ln>
                <a:solidFill>
                  <a:prstClr val="white"/>
                </a:solidFill>
                <a:effectLst/>
                <a:uLnTx/>
                <a:uFillTx/>
                <a:ea typeface="+mn-ea"/>
                <a:cs typeface="+mn-cs"/>
              </a:rPr>
              <a:t>av utsläppen tas upp av skogen</a:t>
            </a:r>
          </a:p>
        </p:txBody>
      </p:sp>
      <p:sp>
        <p:nvSpPr>
          <p:cNvPr id="22" name="textruta 21">
            <a:extLst>
              <a:ext uri="{FF2B5EF4-FFF2-40B4-BE49-F238E27FC236}">
                <a16:creationId xmlns:a16="http://schemas.microsoft.com/office/drawing/2014/main" id="{ACA02140-C307-42C4-8A48-5D0B8A77B46F}"/>
              </a:ext>
            </a:extLst>
          </p:cNvPr>
          <p:cNvSpPr txBox="1"/>
          <p:nvPr/>
        </p:nvSpPr>
        <p:spPr>
          <a:xfrm>
            <a:off x="7331242" y="1701225"/>
            <a:ext cx="1524000" cy="584775"/>
          </a:xfrm>
          <a:prstGeom prst="rect">
            <a:avLst/>
          </a:prstGeom>
          <a:noFill/>
        </p:spPr>
        <p:txBody>
          <a:bodyPr wrap="square" rtlCol="0">
            <a:spAutoFit/>
          </a:bodyPr>
          <a:lstStyle/>
          <a:p>
            <a:r>
              <a:rPr lang="sv-SE" sz="1600" dirty="0">
                <a:latin typeface="Arial" panose="020B0604020202020204" pitchFamily="34" charset="0"/>
                <a:cs typeface="Arial" panose="020B0604020202020204" pitchFamily="34" charset="0"/>
              </a:rPr>
              <a:t>Tusen ton CO2-ekv</a:t>
            </a:r>
          </a:p>
        </p:txBody>
      </p:sp>
      <p:sp>
        <p:nvSpPr>
          <p:cNvPr id="6" name="Pil: höger 5">
            <a:extLst>
              <a:ext uri="{FF2B5EF4-FFF2-40B4-BE49-F238E27FC236}">
                <a16:creationId xmlns:a16="http://schemas.microsoft.com/office/drawing/2014/main" id="{8BF05C47-1293-46DB-AEA9-A5812673E14A}"/>
              </a:ext>
            </a:extLst>
          </p:cNvPr>
          <p:cNvSpPr/>
          <p:nvPr/>
        </p:nvSpPr>
        <p:spPr>
          <a:xfrm flipH="1">
            <a:off x="7331242" y="2936682"/>
            <a:ext cx="3485573" cy="698126"/>
          </a:xfrm>
          <a:prstGeom prst="rightArrow">
            <a:avLst/>
          </a:prstGeom>
          <a:solidFill>
            <a:srgbClr val="003B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000" dirty="0"/>
              <a:t>Industrier</a:t>
            </a:r>
          </a:p>
        </p:txBody>
      </p:sp>
      <p:sp>
        <p:nvSpPr>
          <p:cNvPr id="7" name="Pil: höger 6">
            <a:extLst>
              <a:ext uri="{FF2B5EF4-FFF2-40B4-BE49-F238E27FC236}">
                <a16:creationId xmlns:a16="http://schemas.microsoft.com/office/drawing/2014/main" id="{2C27F7FE-1A4C-486A-A0AA-DC4FCECE4906}"/>
              </a:ext>
            </a:extLst>
          </p:cNvPr>
          <p:cNvSpPr/>
          <p:nvPr/>
        </p:nvSpPr>
        <p:spPr>
          <a:xfrm flipH="1">
            <a:off x="7331242" y="3347538"/>
            <a:ext cx="3485573" cy="698126"/>
          </a:xfrm>
          <a:prstGeom prst="rightArrow">
            <a:avLst/>
          </a:prstGeom>
          <a:solidFill>
            <a:srgbClr val="0076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000" dirty="0"/>
              <a:t>Inrikes transporter</a:t>
            </a:r>
          </a:p>
        </p:txBody>
      </p:sp>
      <p:sp>
        <p:nvSpPr>
          <p:cNvPr id="8" name="Pil: höger 7">
            <a:extLst>
              <a:ext uri="{FF2B5EF4-FFF2-40B4-BE49-F238E27FC236}">
                <a16:creationId xmlns:a16="http://schemas.microsoft.com/office/drawing/2014/main" id="{F44B0023-1684-41DE-BC38-B0E282847964}"/>
              </a:ext>
            </a:extLst>
          </p:cNvPr>
          <p:cNvSpPr/>
          <p:nvPr/>
        </p:nvSpPr>
        <p:spPr>
          <a:xfrm flipH="1">
            <a:off x="7331242" y="4027209"/>
            <a:ext cx="3485573" cy="698126"/>
          </a:xfrm>
          <a:prstGeom prst="rightArrow">
            <a:avLst/>
          </a:prstGeom>
          <a:solidFill>
            <a:srgbClr val="D49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000" dirty="0"/>
              <a:t>Utrikes transporter</a:t>
            </a:r>
          </a:p>
        </p:txBody>
      </p:sp>
      <p:sp>
        <p:nvSpPr>
          <p:cNvPr id="9" name="Pil: höger 8">
            <a:extLst>
              <a:ext uri="{FF2B5EF4-FFF2-40B4-BE49-F238E27FC236}">
                <a16:creationId xmlns:a16="http://schemas.microsoft.com/office/drawing/2014/main" id="{E3BE7010-6A97-48F8-8684-4F82741EB841}"/>
              </a:ext>
            </a:extLst>
          </p:cNvPr>
          <p:cNvSpPr/>
          <p:nvPr/>
        </p:nvSpPr>
        <p:spPr>
          <a:xfrm flipH="1">
            <a:off x="7331242" y="4736021"/>
            <a:ext cx="3485573" cy="698126"/>
          </a:xfrm>
          <a:prstGeom prst="rightArrow">
            <a:avLst/>
          </a:prstGeom>
          <a:solidFill>
            <a:srgbClr val="509E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000" dirty="0"/>
              <a:t>Skog och skogsprodukter</a:t>
            </a:r>
          </a:p>
        </p:txBody>
      </p:sp>
      <p:sp>
        <p:nvSpPr>
          <p:cNvPr id="14" name="Left Brace 51">
            <a:extLst>
              <a:ext uri="{FF2B5EF4-FFF2-40B4-BE49-F238E27FC236}">
                <a16:creationId xmlns:a16="http://schemas.microsoft.com/office/drawing/2014/main" id="{EA47C067-ABA6-49F4-A845-0EF9909CB7A2}"/>
              </a:ext>
            </a:extLst>
          </p:cNvPr>
          <p:cNvSpPr/>
          <p:nvPr/>
        </p:nvSpPr>
        <p:spPr>
          <a:xfrm>
            <a:off x="1528326" y="4368378"/>
            <a:ext cx="370610" cy="942109"/>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sv-SE"/>
          </a:p>
        </p:txBody>
      </p:sp>
      <p:sp>
        <p:nvSpPr>
          <p:cNvPr id="15" name="TextBox 52">
            <a:extLst>
              <a:ext uri="{FF2B5EF4-FFF2-40B4-BE49-F238E27FC236}">
                <a16:creationId xmlns:a16="http://schemas.microsoft.com/office/drawing/2014/main" id="{24B76E47-CF08-4D54-80AB-E4D919DB356D}"/>
              </a:ext>
            </a:extLst>
          </p:cNvPr>
          <p:cNvSpPr txBox="1"/>
          <p:nvPr/>
        </p:nvSpPr>
        <p:spPr>
          <a:xfrm>
            <a:off x="420338" y="3287775"/>
            <a:ext cx="914400" cy="914400"/>
          </a:xfrm>
          <a:prstGeom prst="rect">
            <a:avLst/>
          </a:prstGeom>
          <a:noFill/>
        </p:spPr>
        <p:txBody>
          <a:bodyPr wrap="none" lIns="0" tIns="0" rIns="0" bIns="0" rtlCol="0">
            <a:noAutofit/>
          </a:bodyPr>
          <a:lstStyle/>
          <a:p>
            <a:pPr algn="l">
              <a:lnSpc>
                <a:spcPts val="3000"/>
              </a:lnSpc>
            </a:pPr>
            <a:r>
              <a:rPr lang="sv-SE" sz="2400" dirty="0"/>
              <a:t>Utsläpp</a:t>
            </a:r>
          </a:p>
        </p:txBody>
      </p:sp>
      <p:sp>
        <p:nvSpPr>
          <p:cNvPr id="16" name="TextBox 53">
            <a:extLst>
              <a:ext uri="{FF2B5EF4-FFF2-40B4-BE49-F238E27FC236}">
                <a16:creationId xmlns:a16="http://schemas.microsoft.com/office/drawing/2014/main" id="{5A92BECE-766E-47BB-B2D4-198C2E255D81}"/>
              </a:ext>
            </a:extLst>
          </p:cNvPr>
          <p:cNvSpPr txBox="1"/>
          <p:nvPr/>
        </p:nvSpPr>
        <p:spPr>
          <a:xfrm>
            <a:off x="420338" y="4599464"/>
            <a:ext cx="914400" cy="914400"/>
          </a:xfrm>
          <a:prstGeom prst="rect">
            <a:avLst/>
          </a:prstGeom>
          <a:noFill/>
        </p:spPr>
        <p:txBody>
          <a:bodyPr wrap="none" lIns="0" tIns="0" rIns="0" bIns="0" rtlCol="0">
            <a:noAutofit/>
          </a:bodyPr>
          <a:lstStyle/>
          <a:p>
            <a:pPr algn="l">
              <a:lnSpc>
                <a:spcPts val="3000"/>
              </a:lnSpc>
            </a:pPr>
            <a:r>
              <a:rPr lang="sv-SE" sz="2400" dirty="0"/>
              <a:t>Upptag</a:t>
            </a:r>
          </a:p>
        </p:txBody>
      </p:sp>
    </p:spTree>
    <p:extLst>
      <p:ext uri="{BB962C8B-B14F-4D97-AF65-F5344CB8AC3E}">
        <p14:creationId xmlns:p14="http://schemas.microsoft.com/office/powerpoint/2010/main" val="32092876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D32336E3-5C7C-4668-ABA0-C384A557B62C}"/>
              </a:ext>
            </a:extLst>
          </p:cNvPr>
          <p:cNvSpPr>
            <a:spLocks noGrp="1"/>
          </p:cNvSpPr>
          <p:nvPr>
            <p:ph type="title"/>
          </p:nvPr>
        </p:nvSpPr>
        <p:spPr>
          <a:xfrm>
            <a:off x="774122" y="843991"/>
            <a:ext cx="10643755" cy="1644072"/>
          </a:xfrm>
        </p:spPr>
        <p:txBody>
          <a:bodyPr>
            <a:normAutofit/>
          </a:bodyPr>
          <a:lstStyle/>
          <a:p>
            <a:r>
              <a:rPr lang="en-US" dirty="0" err="1"/>
              <a:t>Fossilfritt</a:t>
            </a:r>
            <a:r>
              <a:rPr lang="en-US" dirty="0"/>
              <a:t> Sverige </a:t>
            </a:r>
            <a:r>
              <a:rPr lang="en-US" dirty="0" err="1"/>
              <a:t>år</a:t>
            </a:r>
            <a:r>
              <a:rPr lang="en-US" dirty="0"/>
              <a:t> 2045 </a:t>
            </a:r>
            <a:br>
              <a:rPr lang="sv-SE" dirty="0">
                <a:ea typeface="Cardo" panose="02020600000000000000" pitchFamily="18" charset="-79"/>
                <a:cs typeface="Times New Roman" panose="02020603050405020304" pitchFamily="18" charset="0"/>
              </a:rPr>
            </a:br>
            <a:endParaRPr lang="en-US" dirty="0"/>
          </a:p>
        </p:txBody>
      </p:sp>
      <p:pic>
        <p:nvPicPr>
          <p:cNvPr id="3074" name="Picture 2" descr="Färdplan 2045 - ett fossilfritt Sverige - TL Bygg">
            <a:extLst>
              <a:ext uri="{FF2B5EF4-FFF2-40B4-BE49-F238E27FC236}">
                <a16:creationId xmlns:a16="http://schemas.microsoft.com/office/drawing/2014/main" id="{6E8D86D6-1713-4C4E-A5C1-D25B7DF5B965}"/>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tretch/>
        </p:blipFill>
        <p:spPr bwMode="auto">
          <a:xfrm>
            <a:off x="1362922" y="2370042"/>
            <a:ext cx="8866253" cy="3989814"/>
          </a:xfrm>
          <a:prstGeom prst="rect">
            <a:avLst/>
          </a:prstGeom>
          <a:noFill/>
          <a:extLst>
            <a:ext uri="{909E8E84-426E-40DD-AFC4-6F175D3DCCD1}">
              <a14:hiddenFill xmlns:a14="http://schemas.microsoft.com/office/drawing/2010/main">
                <a:solidFill>
                  <a:srgbClr val="FFFFFF"/>
                </a:solidFill>
              </a14:hiddenFill>
            </a:ext>
          </a:extLst>
        </p:spPr>
      </p:pic>
      <p:sp>
        <p:nvSpPr>
          <p:cNvPr id="2" name="Rektangel 1">
            <a:extLst>
              <a:ext uri="{FF2B5EF4-FFF2-40B4-BE49-F238E27FC236}">
                <a16:creationId xmlns:a16="http://schemas.microsoft.com/office/drawing/2014/main" id="{6AAA48DA-48F7-4CBE-A1C6-81F65258DA4A}"/>
              </a:ext>
            </a:extLst>
          </p:cNvPr>
          <p:cNvSpPr/>
          <p:nvPr/>
        </p:nvSpPr>
        <p:spPr>
          <a:xfrm>
            <a:off x="1506412" y="1816044"/>
            <a:ext cx="8579272" cy="553998"/>
          </a:xfrm>
          <a:prstGeom prst="rect">
            <a:avLst/>
          </a:prstGeom>
        </p:spPr>
        <p:txBody>
          <a:bodyPr wrap="none">
            <a:spAutoFit/>
          </a:bodyPr>
          <a:lstStyle/>
          <a:p>
            <a:r>
              <a:rPr lang="sv-SE" sz="3000" dirty="0">
                <a:solidFill>
                  <a:schemeClr val="tx2"/>
                </a:solidFill>
                <a:ea typeface="Cardo" panose="02020600000000000000" pitchFamily="18" charset="-79"/>
                <a:cs typeface="Times New Roman" panose="02020603050405020304" pitchFamily="18" charset="0"/>
              </a:rPr>
              <a:t>”Sverige ska bli världens första fossilfria välfärdsland”</a:t>
            </a:r>
            <a:endParaRPr lang="sv-SE" sz="3000" dirty="0">
              <a:solidFill>
                <a:schemeClr val="tx2"/>
              </a:solidFill>
            </a:endParaRPr>
          </a:p>
        </p:txBody>
      </p:sp>
    </p:spTree>
    <p:extLst>
      <p:ext uri="{BB962C8B-B14F-4D97-AF65-F5344CB8AC3E}">
        <p14:creationId xmlns:p14="http://schemas.microsoft.com/office/powerpoint/2010/main" val="3655917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E72BA408-00C0-448D-982B-4EAD83F0A94F}"/>
              </a:ext>
            </a:extLst>
          </p:cNvPr>
          <p:cNvPicPr>
            <a:picLocks noChangeAspect="1"/>
          </p:cNvPicPr>
          <p:nvPr/>
        </p:nvPicPr>
        <p:blipFill>
          <a:blip r:embed="rId3"/>
          <a:stretch>
            <a:fillRect/>
          </a:stretch>
        </p:blipFill>
        <p:spPr>
          <a:xfrm>
            <a:off x="2524125" y="0"/>
            <a:ext cx="7143750" cy="6858000"/>
          </a:xfrm>
          <a:prstGeom prst="rect">
            <a:avLst/>
          </a:prstGeom>
        </p:spPr>
      </p:pic>
    </p:spTree>
    <p:extLst>
      <p:ext uri="{BB962C8B-B14F-4D97-AF65-F5344CB8AC3E}">
        <p14:creationId xmlns:p14="http://schemas.microsoft.com/office/powerpoint/2010/main" val="3779379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FCFEB213-0CCF-4B08-BA0F-56C8D0F6D496}"/>
              </a:ext>
            </a:extLst>
          </p:cNvPr>
          <p:cNvSpPr>
            <a:spLocks noGrp="1"/>
          </p:cNvSpPr>
          <p:nvPr>
            <p:ph type="title"/>
          </p:nvPr>
        </p:nvSpPr>
        <p:spPr>
          <a:xfrm>
            <a:off x="964788" y="804333"/>
            <a:ext cx="3302412" cy="5249334"/>
          </a:xfrm>
        </p:spPr>
        <p:txBody>
          <a:bodyPr>
            <a:normAutofit/>
          </a:bodyPr>
          <a:lstStyle/>
          <a:p>
            <a:pPr algn="r"/>
            <a:r>
              <a:rPr lang="sv-SE">
                <a:solidFill>
                  <a:srgbClr val="FFFFFF"/>
                </a:solidFill>
              </a:rPr>
              <a:t>Övning</a:t>
            </a:r>
          </a:p>
        </p:txBody>
      </p:sp>
      <p:sp>
        <p:nvSpPr>
          <p:cNvPr id="4" name="Platshållare för innehåll 3">
            <a:extLst>
              <a:ext uri="{FF2B5EF4-FFF2-40B4-BE49-F238E27FC236}">
                <a16:creationId xmlns:a16="http://schemas.microsoft.com/office/drawing/2014/main" id="{750441AA-972E-4436-A8B7-62374EBAD067}"/>
              </a:ext>
            </a:extLst>
          </p:cNvPr>
          <p:cNvSpPr>
            <a:spLocks noGrp="1"/>
          </p:cNvSpPr>
          <p:nvPr>
            <p:ph idx="1"/>
          </p:nvPr>
        </p:nvSpPr>
        <p:spPr>
          <a:xfrm>
            <a:off x="5109882" y="804333"/>
            <a:ext cx="6147169" cy="5249334"/>
          </a:xfrm>
        </p:spPr>
        <p:txBody>
          <a:bodyPr anchor="ctr">
            <a:normAutofit/>
          </a:bodyPr>
          <a:lstStyle/>
          <a:p>
            <a:pPr marL="457200" lvl="0" indent="-457200">
              <a:buFont typeface="+mj-lt"/>
              <a:buAutoNum type="arabicPeriod"/>
            </a:pPr>
            <a:r>
              <a:rPr lang="sv-SE" b="0" noProof="0" dirty="0"/>
              <a:t>Gå in på Fossilfritt Sveriges hemsida och leta reda på de olika branschernas färdplaner. </a:t>
            </a:r>
          </a:p>
          <a:p>
            <a:pPr marL="457200" lvl="0" indent="-457200">
              <a:buFont typeface="+mj-lt"/>
              <a:buAutoNum type="arabicPeriod"/>
            </a:pPr>
            <a:r>
              <a:rPr lang="sv-SE" noProof="0" dirty="0"/>
              <a:t>Välj en färdplan och sammanfatta hur den branschen/sektorn planerar att bli fossilfria och klimatneutrala. </a:t>
            </a:r>
          </a:p>
          <a:p>
            <a:pPr marL="457200" lvl="0" indent="-457200">
              <a:buFont typeface="+mj-lt"/>
              <a:buAutoNum type="arabicPeriod"/>
            </a:pPr>
            <a:r>
              <a:rPr lang="sv-SE" noProof="0" dirty="0"/>
              <a:t>Verkar deras plan rimlig? Tror du att de kommer att lyckas? Diskutera med en klasskompis. </a:t>
            </a:r>
          </a:p>
        </p:txBody>
      </p:sp>
    </p:spTree>
    <p:extLst>
      <p:ext uri="{BB962C8B-B14F-4D97-AF65-F5344CB8AC3E}">
        <p14:creationId xmlns:p14="http://schemas.microsoft.com/office/powerpoint/2010/main" val="16412350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B617E282-1C6E-484C-BC5A-8556CA029864}"/>
              </a:ext>
            </a:extLst>
          </p:cNvPr>
          <p:cNvSpPr>
            <a:spLocks noGrp="1"/>
          </p:cNvSpPr>
          <p:nvPr>
            <p:ph type="title"/>
          </p:nvPr>
        </p:nvSpPr>
        <p:spPr>
          <a:xfrm>
            <a:off x="840926" y="211902"/>
            <a:ext cx="10510146" cy="1499616"/>
          </a:xfrm>
        </p:spPr>
        <p:txBody>
          <a:bodyPr>
            <a:normAutofit/>
          </a:bodyPr>
          <a:lstStyle/>
          <a:p>
            <a:br>
              <a:rPr lang="sv-SE" sz="3400" dirty="0"/>
            </a:br>
            <a:r>
              <a:rPr lang="sv-SE" sz="3400" dirty="0"/>
              <a:t>Utsläpp och upptag av växthusgaser i Sverige 1990-2017</a:t>
            </a:r>
          </a:p>
        </p:txBody>
      </p:sp>
      <p:sp>
        <p:nvSpPr>
          <p:cNvPr id="22" name="textruta 21">
            <a:extLst>
              <a:ext uri="{FF2B5EF4-FFF2-40B4-BE49-F238E27FC236}">
                <a16:creationId xmlns:a16="http://schemas.microsoft.com/office/drawing/2014/main" id="{ACA02140-C307-42C4-8A48-5D0B8A77B46F}"/>
              </a:ext>
            </a:extLst>
          </p:cNvPr>
          <p:cNvSpPr txBox="1"/>
          <p:nvPr/>
        </p:nvSpPr>
        <p:spPr>
          <a:xfrm>
            <a:off x="7331242" y="1701225"/>
            <a:ext cx="1524000" cy="584775"/>
          </a:xfrm>
          <a:prstGeom prst="rect">
            <a:avLst/>
          </a:prstGeom>
          <a:noFill/>
        </p:spPr>
        <p:txBody>
          <a:bodyPr wrap="square" rtlCol="0">
            <a:spAutoFit/>
          </a:bodyPr>
          <a:lstStyle/>
          <a:p>
            <a:r>
              <a:rPr lang="sv-SE" sz="1600" dirty="0">
                <a:latin typeface="Arial" panose="020B0604020202020204" pitchFamily="34" charset="0"/>
                <a:cs typeface="Arial" panose="020B0604020202020204" pitchFamily="34" charset="0"/>
              </a:rPr>
              <a:t>Tusen ton CO2-ekv</a:t>
            </a:r>
          </a:p>
        </p:txBody>
      </p:sp>
      <p:pic>
        <p:nvPicPr>
          <p:cNvPr id="5" name="Bildobjekt 4">
            <a:extLst>
              <a:ext uri="{FF2B5EF4-FFF2-40B4-BE49-F238E27FC236}">
                <a16:creationId xmlns:a16="http://schemas.microsoft.com/office/drawing/2014/main" id="{BA90F354-F892-487F-8B89-5CF47862C09A}"/>
              </a:ext>
            </a:extLst>
          </p:cNvPr>
          <p:cNvPicPr>
            <a:picLocks noChangeAspect="1"/>
          </p:cNvPicPr>
          <p:nvPr/>
        </p:nvPicPr>
        <p:blipFill>
          <a:blip r:embed="rId3"/>
          <a:stretch>
            <a:fillRect/>
          </a:stretch>
        </p:blipFill>
        <p:spPr>
          <a:xfrm>
            <a:off x="701993" y="2197631"/>
            <a:ext cx="11333446" cy="4419983"/>
          </a:xfrm>
          <a:prstGeom prst="rect">
            <a:avLst/>
          </a:prstGeom>
        </p:spPr>
      </p:pic>
      <p:sp>
        <p:nvSpPr>
          <p:cNvPr id="6" name="Left Brace 51">
            <a:extLst>
              <a:ext uri="{FF2B5EF4-FFF2-40B4-BE49-F238E27FC236}">
                <a16:creationId xmlns:a16="http://schemas.microsoft.com/office/drawing/2014/main" id="{F36E1B8D-9C59-457F-BEBF-6FFF1B8ECE66}"/>
              </a:ext>
            </a:extLst>
          </p:cNvPr>
          <p:cNvSpPr/>
          <p:nvPr/>
        </p:nvSpPr>
        <p:spPr>
          <a:xfrm>
            <a:off x="1528326" y="4368378"/>
            <a:ext cx="370610" cy="942109"/>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sv-SE"/>
          </a:p>
        </p:txBody>
      </p:sp>
      <p:sp>
        <p:nvSpPr>
          <p:cNvPr id="7" name="TextBox 52">
            <a:extLst>
              <a:ext uri="{FF2B5EF4-FFF2-40B4-BE49-F238E27FC236}">
                <a16:creationId xmlns:a16="http://schemas.microsoft.com/office/drawing/2014/main" id="{F13E042C-8C0C-47BD-83F9-A1A3125A2874}"/>
              </a:ext>
            </a:extLst>
          </p:cNvPr>
          <p:cNvSpPr txBox="1"/>
          <p:nvPr/>
        </p:nvSpPr>
        <p:spPr>
          <a:xfrm>
            <a:off x="420338" y="3287775"/>
            <a:ext cx="914400" cy="914400"/>
          </a:xfrm>
          <a:prstGeom prst="rect">
            <a:avLst/>
          </a:prstGeom>
          <a:noFill/>
        </p:spPr>
        <p:txBody>
          <a:bodyPr wrap="none" lIns="0" tIns="0" rIns="0" bIns="0" rtlCol="0">
            <a:noAutofit/>
          </a:bodyPr>
          <a:lstStyle/>
          <a:p>
            <a:pPr algn="l">
              <a:lnSpc>
                <a:spcPts val="3000"/>
              </a:lnSpc>
            </a:pPr>
            <a:r>
              <a:rPr lang="sv-SE" sz="2400" dirty="0"/>
              <a:t>Utsläpp</a:t>
            </a:r>
          </a:p>
        </p:txBody>
      </p:sp>
      <p:sp>
        <p:nvSpPr>
          <p:cNvPr id="8" name="TextBox 53">
            <a:extLst>
              <a:ext uri="{FF2B5EF4-FFF2-40B4-BE49-F238E27FC236}">
                <a16:creationId xmlns:a16="http://schemas.microsoft.com/office/drawing/2014/main" id="{5F933508-EC6F-45B9-A5A7-89AC529925C9}"/>
              </a:ext>
            </a:extLst>
          </p:cNvPr>
          <p:cNvSpPr txBox="1"/>
          <p:nvPr/>
        </p:nvSpPr>
        <p:spPr>
          <a:xfrm>
            <a:off x="420338" y="4599464"/>
            <a:ext cx="914400" cy="914400"/>
          </a:xfrm>
          <a:prstGeom prst="rect">
            <a:avLst/>
          </a:prstGeom>
          <a:noFill/>
        </p:spPr>
        <p:txBody>
          <a:bodyPr wrap="none" lIns="0" tIns="0" rIns="0" bIns="0" rtlCol="0">
            <a:noAutofit/>
          </a:bodyPr>
          <a:lstStyle/>
          <a:p>
            <a:pPr algn="l">
              <a:lnSpc>
                <a:spcPts val="3000"/>
              </a:lnSpc>
            </a:pPr>
            <a:r>
              <a:rPr lang="sv-SE" sz="2400" dirty="0"/>
              <a:t>Upptag</a:t>
            </a:r>
          </a:p>
        </p:txBody>
      </p:sp>
    </p:spTree>
    <p:extLst>
      <p:ext uri="{BB962C8B-B14F-4D97-AF65-F5344CB8AC3E}">
        <p14:creationId xmlns:p14="http://schemas.microsoft.com/office/powerpoint/2010/main" val="31033295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D75BBFE-EB84-4CD9-BF63-0CD229584CE2}"/>
              </a:ext>
            </a:extLst>
          </p:cNvPr>
          <p:cNvSpPr>
            <a:spLocks noGrp="1"/>
          </p:cNvSpPr>
          <p:nvPr>
            <p:ph type="title"/>
          </p:nvPr>
        </p:nvSpPr>
        <p:spPr/>
        <p:txBody>
          <a:bodyPr>
            <a:normAutofit/>
          </a:bodyPr>
          <a:lstStyle/>
          <a:p>
            <a:r>
              <a:rPr lang="sv-SE" sz="4000" dirty="0"/>
              <a:t>Skogens upptag och utsläpp av </a:t>
            </a:r>
            <a:br>
              <a:rPr lang="sv-SE" sz="4000" dirty="0"/>
            </a:br>
            <a:r>
              <a:rPr lang="sv-SE" sz="4000" dirty="0"/>
              <a:t>koldioxid i Sverige</a:t>
            </a:r>
          </a:p>
        </p:txBody>
      </p:sp>
      <p:graphicFrame>
        <p:nvGraphicFramePr>
          <p:cNvPr id="6" name="Diagram 5">
            <a:extLst>
              <a:ext uri="{FF2B5EF4-FFF2-40B4-BE49-F238E27FC236}">
                <a16:creationId xmlns:a16="http://schemas.microsoft.com/office/drawing/2014/main" id="{4FEE78BA-D5AA-4121-ACAA-A341503C9DED}"/>
              </a:ext>
            </a:extLst>
          </p:cNvPr>
          <p:cNvGraphicFramePr>
            <a:graphicFrameLocks/>
          </p:cNvGraphicFramePr>
          <p:nvPr>
            <p:extLst>
              <p:ext uri="{D42A27DB-BD31-4B8C-83A1-F6EECF244321}">
                <p14:modId xmlns:p14="http://schemas.microsoft.com/office/powerpoint/2010/main" val="3062470984"/>
              </p:ext>
            </p:extLst>
          </p:nvPr>
        </p:nvGraphicFramePr>
        <p:xfrm>
          <a:off x="1664132" y="2539712"/>
          <a:ext cx="8188819" cy="402336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ruta 6">
            <a:extLst>
              <a:ext uri="{FF2B5EF4-FFF2-40B4-BE49-F238E27FC236}">
                <a16:creationId xmlns:a16="http://schemas.microsoft.com/office/drawing/2014/main" id="{3183ECA5-6BF0-4E9D-9605-0EE4C50DAC80}"/>
              </a:ext>
            </a:extLst>
          </p:cNvPr>
          <p:cNvSpPr txBox="1"/>
          <p:nvPr/>
        </p:nvSpPr>
        <p:spPr>
          <a:xfrm>
            <a:off x="5758542" y="1954937"/>
            <a:ext cx="1524000" cy="584775"/>
          </a:xfrm>
          <a:prstGeom prst="rect">
            <a:avLst/>
          </a:prstGeom>
          <a:noFill/>
        </p:spPr>
        <p:txBody>
          <a:bodyPr wrap="square" rtlCol="0">
            <a:spAutoFit/>
          </a:bodyPr>
          <a:lstStyle/>
          <a:p>
            <a:r>
              <a:rPr lang="sv-SE" sz="1600" dirty="0">
                <a:latin typeface="Arial" panose="020B0604020202020204" pitchFamily="34" charset="0"/>
                <a:cs typeface="Arial" panose="020B0604020202020204" pitchFamily="34" charset="0"/>
              </a:rPr>
              <a:t>Miljoner ton CO2-ekv</a:t>
            </a:r>
          </a:p>
        </p:txBody>
      </p:sp>
      <p:sp>
        <p:nvSpPr>
          <p:cNvPr id="8" name="Left Brace 51">
            <a:extLst>
              <a:ext uri="{FF2B5EF4-FFF2-40B4-BE49-F238E27FC236}">
                <a16:creationId xmlns:a16="http://schemas.microsoft.com/office/drawing/2014/main" id="{368BB029-17DF-43D5-BFBD-B90BD76771E8}"/>
              </a:ext>
            </a:extLst>
          </p:cNvPr>
          <p:cNvSpPr/>
          <p:nvPr/>
        </p:nvSpPr>
        <p:spPr>
          <a:xfrm>
            <a:off x="1968439" y="4281292"/>
            <a:ext cx="370610" cy="1324851"/>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sv-SE"/>
          </a:p>
        </p:txBody>
      </p:sp>
      <p:sp>
        <p:nvSpPr>
          <p:cNvPr id="9" name="TextBox 52">
            <a:extLst>
              <a:ext uri="{FF2B5EF4-FFF2-40B4-BE49-F238E27FC236}">
                <a16:creationId xmlns:a16="http://schemas.microsoft.com/office/drawing/2014/main" id="{93B3820B-CBFC-40DD-A535-A6B8ECF0A9FD}"/>
              </a:ext>
            </a:extLst>
          </p:cNvPr>
          <p:cNvSpPr txBox="1"/>
          <p:nvPr/>
        </p:nvSpPr>
        <p:spPr>
          <a:xfrm>
            <a:off x="860451" y="3576207"/>
            <a:ext cx="914400" cy="914400"/>
          </a:xfrm>
          <a:prstGeom prst="rect">
            <a:avLst/>
          </a:prstGeom>
          <a:noFill/>
        </p:spPr>
        <p:txBody>
          <a:bodyPr wrap="none" lIns="0" tIns="0" rIns="0" bIns="0" rtlCol="0">
            <a:noAutofit/>
          </a:bodyPr>
          <a:lstStyle/>
          <a:p>
            <a:pPr algn="ctr">
              <a:lnSpc>
                <a:spcPts val="3000"/>
              </a:lnSpc>
            </a:pPr>
            <a:r>
              <a:rPr lang="sv-SE" sz="2400" dirty="0"/>
              <a:t>Utsläpp </a:t>
            </a:r>
          </a:p>
          <a:p>
            <a:pPr algn="ctr"/>
            <a:r>
              <a:rPr lang="sv-SE" dirty="0"/>
              <a:t>(så småningom)</a:t>
            </a:r>
          </a:p>
        </p:txBody>
      </p:sp>
      <p:sp>
        <p:nvSpPr>
          <p:cNvPr id="10" name="TextBox 53">
            <a:extLst>
              <a:ext uri="{FF2B5EF4-FFF2-40B4-BE49-F238E27FC236}">
                <a16:creationId xmlns:a16="http://schemas.microsoft.com/office/drawing/2014/main" id="{6E2350D9-14B6-4451-AEEB-7B74646D5554}"/>
              </a:ext>
            </a:extLst>
          </p:cNvPr>
          <p:cNvSpPr txBox="1"/>
          <p:nvPr/>
        </p:nvSpPr>
        <p:spPr>
          <a:xfrm>
            <a:off x="860451" y="4757057"/>
            <a:ext cx="914400" cy="914400"/>
          </a:xfrm>
          <a:prstGeom prst="rect">
            <a:avLst/>
          </a:prstGeom>
          <a:noFill/>
        </p:spPr>
        <p:txBody>
          <a:bodyPr wrap="none" lIns="0" tIns="0" rIns="0" bIns="0" rtlCol="0">
            <a:noAutofit/>
          </a:bodyPr>
          <a:lstStyle/>
          <a:p>
            <a:pPr algn="l">
              <a:lnSpc>
                <a:spcPts val="3000"/>
              </a:lnSpc>
            </a:pPr>
            <a:r>
              <a:rPr lang="sv-SE" sz="2400" dirty="0"/>
              <a:t>Upptag</a:t>
            </a:r>
          </a:p>
        </p:txBody>
      </p:sp>
      <p:sp>
        <p:nvSpPr>
          <p:cNvPr id="11" name="Left Brace 51">
            <a:extLst>
              <a:ext uri="{FF2B5EF4-FFF2-40B4-BE49-F238E27FC236}">
                <a16:creationId xmlns:a16="http://schemas.microsoft.com/office/drawing/2014/main" id="{1F5FD801-FD52-4225-8D39-B9C2A95581FA}"/>
              </a:ext>
            </a:extLst>
          </p:cNvPr>
          <p:cNvSpPr/>
          <p:nvPr/>
        </p:nvSpPr>
        <p:spPr>
          <a:xfrm>
            <a:off x="1968439" y="3324362"/>
            <a:ext cx="370610" cy="963105"/>
          </a:xfrm>
          <a:prstGeom prst="leftBrace">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endParaRPr lang="sv-SE"/>
          </a:p>
        </p:txBody>
      </p:sp>
      <p:sp>
        <p:nvSpPr>
          <p:cNvPr id="12" name="Pratbubbla: oval 11">
            <a:extLst>
              <a:ext uri="{FF2B5EF4-FFF2-40B4-BE49-F238E27FC236}">
                <a16:creationId xmlns:a16="http://schemas.microsoft.com/office/drawing/2014/main" id="{82AC60D0-840D-4916-8883-224249ECCAFB}"/>
              </a:ext>
            </a:extLst>
          </p:cNvPr>
          <p:cNvSpPr/>
          <p:nvPr/>
        </p:nvSpPr>
        <p:spPr>
          <a:xfrm>
            <a:off x="8775266" y="455321"/>
            <a:ext cx="2808514" cy="2084391"/>
          </a:xfrm>
          <a:prstGeom prst="wedgeEllipseCallout">
            <a:avLst>
              <a:gd name="adj1" fmla="val -46802"/>
              <a:gd name="adj2" fmla="val 43177"/>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400" b="1" dirty="0"/>
              <a:t>Sveriges utsläpp* är ca 63 miljoner ton koldioxid</a:t>
            </a:r>
          </a:p>
        </p:txBody>
      </p:sp>
      <p:sp>
        <p:nvSpPr>
          <p:cNvPr id="13" name="textruta 12">
            <a:extLst>
              <a:ext uri="{FF2B5EF4-FFF2-40B4-BE49-F238E27FC236}">
                <a16:creationId xmlns:a16="http://schemas.microsoft.com/office/drawing/2014/main" id="{6D894708-B121-42F2-991F-7987A9C86C72}"/>
              </a:ext>
            </a:extLst>
          </p:cNvPr>
          <p:cNvSpPr txBox="1"/>
          <p:nvPr/>
        </p:nvSpPr>
        <p:spPr>
          <a:xfrm>
            <a:off x="10052504" y="6436118"/>
            <a:ext cx="2075376" cy="369332"/>
          </a:xfrm>
          <a:prstGeom prst="rect">
            <a:avLst/>
          </a:prstGeom>
          <a:noFill/>
        </p:spPr>
        <p:txBody>
          <a:bodyPr wrap="none" rtlCol="0">
            <a:spAutoFit/>
          </a:bodyPr>
          <a:lstStyle/>
          <a:p>
            <a:r>
              <a:rPr lang="sv-SE" dirty="0"/>
              <a:t>*Territoriella utsläpp</a:t>
            </a:r>
          </a:p>
        </p:txBody>
      </p:sp>
    </p:spTree>
    <p:extLst>
      <p:ext uri="{BB962C8B-B14F-4D97-AF65-F5344CB8AC3E}">
        <p14:creationId xmlns:p14="http://schemas.microsoft.com/office/powerpoint/2010/main" val="23103234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innehåll 4" descr="En bild som visar träd, utomhus, växt, grön&#10;&#10;Automatiskt genererad beskrivning">
            <a:extLst>
              <a:ext uri="{FF2B5EF4-FFF2-40B4-BE49-F238E27FC236}">
                <a16:creationId xmlns:a16="http://schemas.microsoft.com/office/drawing/2014/main" id="{8E4DAE8B-0F98-4090-9A15-EA7979159CB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919" y="-2433765"/>
            <a:ext cx="12389020" cy="9291766"/>
          </a:xfrm>
        </p:spPr>
      </p:pic>
      <p:sp>
        <p:nvSpPr>
          <p:cNvPr id="2" name="Rubrik 1">
            <a:extLst>
              <a:ext uri="{FF2B5EF4-FFF2-40B4-BE49-F238E27FC236}">
                <a16:creationId xmlns:a16="http://schemas.microsoft.com/office/drawing/2014/main" id="{A83A354E-C54E-49D4-B015-8B33E335A31B}"/>
              </a:ext>
            </a:extLst>
          </p:cNvPr>
          <p:cNvSpPr>
            <a:spLocks noGrp="1"/>
          </p:cNvSpPr>
          <p:nvPr>
            <p:ph type="title"/>
          </p:nvPr>
        </p:nvSpPr>
        <p:spPr>
          <a:xfrm>
            <a:off x="1422235" y="2081498"/>
            <a:ext cx="9720072" cy="1928915"/>
          </a:xfrm>
        </p:spPr>
        <p:txBody>
          <a:bodyPr>
            <a:normAutofit fontScale="90000"/>
          </a:bodyPr>
          <a:lstStyle/>
          <a:p>
            <a:pPr algn="ctr"/>
            <a:r>
              <a:rPr lang="sv-SE" sz="6000" dirty="0">
                <a:solidFill>
                  <a:schemeClr val="bg1"/>
                </a:solidFill>
                <a:effectLst>
                  <a:outerShdw blurRad="38100" dist="38100" dir="2700000" algn="tl">
                    <a:srgbClr val="000000">
                      <a:alpha val="43137"/>
                    </a:srgbClr>
                  </a:outerShdw>
                </a:effectLst>
              </a:rPr>
              <a:t>Vilka produkter är Det mest </a:t>
            </a:r>
            <a:r>
              <a:rPr lang="sv-SE" sz="6000" b="1" dirty="0">
                <a:solidFill>
                  <a:schemeClr val="bg1"/>
                </a:solidFill>
                <a:effectLst>
                  <a:outerShdw blurRad="38100" dist="38100" dir="2700000" algn="tl">
                    <a:srgbClr val="000000">
                      <a:alpha val="43137"/>
                    </a:srgbClr>
                  </a:outerShdw>
                </a:effectLst>
              </a:rPr>
              <a:t>klimatssmart </a:t>
            </a:r>
            <a:br>
              <a:rPr lang="sv-SE" sz="6000" dirty="0">
                <a:solidFill>
                  <a:schemeClr val="bg1"/>
                </a:solidFill>
                <a:effectLst>
                  <a:outerShdw blurRad="38100" dist="38100" dir="2700000" algn="tl">
                    <a:srgbClr val="000000">
                      <a:alpha val="43137"/>
                    </a:srgbClr>
                  </a:outerShdw>
                </a:effectLst>
              </a:rPr>
            </a:br>
            <a:r>
              <a:rPr lang="sv-SE" sz="6000" dirty="0">
                <a:solidFill>
                  <a:schemeClr val="bg1"/>
                </a:solidFill>
                <a:effectLst>
                  <a:outerShdw blurRad="38100" dist="38100" dir="2700000" algn="tl">
                    <a:srgbClr val="000000">
                      <a:alpha val="43137"/>
                    </a:srgbClr>
                  </a:outerShdw>
                </a:effectLst>
              </a:rPr>
              <a:t>att använda skogen till</a:t>
            </a:r>
            <a:r>
              <a:rPr lang="sv-SE" sz="6000" b="1" dirty="0">
                <a:solidFill>
                  <a:schemeClr val="bg1"/>
                </a:solidFill>
                <a:effectLst>
                  <a:outerShdw blurRad="38100" dist="38100" dir="2700000" algn="tl">
                    <a:srgbClr val="000000">
                      <a:alpha val="43137"/>
                    </a:srgbClr>
                  </a:outerShdw>
                </a:effectLst>
              </a:rPr>
              <a:t>? </a:t>
            </a:r>
          </a:p>
        </p:txBody>
      </p:sp>
      <p:pic>
        <p:nvPicPr>
          <p:cNvPr id="7" name="Bild 6" descr="Fullt batteri">
            <a:extLst>
              <a:ext uri="{FF2B5EF4-FFF2-40B4-BE49-F238E27FC236}">
                <a16:creationId xmlns:a16="http://schemas.microsoft.com/office/drawing/2014/main" id="{F277D780-996B-46B9-AEBF-FDF114AB607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216337" y="34722"/>
            <a:ext cx="1482832" cy="1482832"/>
          </a:xfrm>
          <a:prstGeom prst="rect">
            <a:avLst/>
          </a:prstGeom>
        </p:spPr>
      </p:pic>
      <p:pic>
        <p:nvPicPr>
          <p:cNvPr id="9" name="Bild 8" descr="Bil">
            <a:extLst>
              <a:ext uri="{FF2B5EF4-FFF2-40B4-BE49-F238E27FC236}">
                <a16:creationId xmlns:a16="http://schemas.microsoft.com/office/drawing/2014/main" id="{571BC6CC-9514-4ED6-B4BD-ECE0FCA0441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80819" y="2741307"/>
            <a:ext cx="1482832" cy="1482832"/>
          </a:xfrm>
          <a:prstGeom prst="rect">
            <a:avLst/>
          </a:prstGeom>
        </p:spPr>
      </p:pic>
      <p:pic>
        <p:nvPicPr>
          <p:cNvPr id="11" name="Bild 10" descr="Tröja">
            <a:extLst>
              <a:ext uri="{FF2B5EF4-FFF2-40B4-BE49-F238E27FC236}">
                <a16:creationId xmlns:a16="http://schemas.microsoft.com/office/drawing/2014/main" id="{01293A6F-39D6-4705-A95F-D8F6029E5B0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190637" y="4610428"/>
            <a:ext cx="1482832" cy="1482832"/>
          </a:xfrm>
          <a:prstGeom prst="rect">
            <a:avLst/>
          </a:prstGeom>
        </p:spPr>
      </p:pic>
      <p:pic>
        <p:nvPicPr>
          <p:cNvPr id="13" name="Bild 12" descr="Brasa">
            <a:extLst>
              <a:ext uri="{FF2B5EF4-FFF2-40B4-BE49-F238E27FC236}">
                <a16:creationId xmlns:a16="http://schemas.microsoft.com/office/drawing/2014/main" id="{A3EB8BBA-ED05-4D64-9200-271A704E3708}"/>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697144" y="87555"/>
            <a:ext cx="1482832" cy="1482832"/>
          </a:xfrm>
          <a:prstGeom prst="rect">
            <a:avLst/>
          </a:prstGeom>
        </p:spPr>
      </p:pic>
      <p:pic>
        <p:nvPicPr>
          <p:cNvPr id="15" name="Bild 14" descr="Förortsmiljö">
            <a:extLst>
              <a:ext uri="{FF2B5EF4-FFF2-40B4-BE49-F238E27FC236}">
                <a16:creationId xmlns:a16="http://schemas.microsoft.com/office/drawing/2014/main" id="{6B08656B-7EEB-4601-9792-999E917EA86C}"/>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658483" y="4437864"/>
            <a:ext cx="1482832" cy="1482832"/>
          </a:xfrm>
          <a:prstGeom prst="rect">
            <a:avLst/>
          </a:prstGeom>
        </p:spPr>
      </p:pic>
      <p:pic>
        <p:nvPicPr>
          <p:cNvPr id="21" name="Bild 20" descr="Flygplan">
            <a:extLst>
              <a:ext uri="{FF2B5EF4-FFF2-40B4-BE49-F238E27FC236}">
                <a16:creationId xmlns:a16="http://schemas.microsoft.com/office/drawing/2014/main" id="{7E97549D-11B5-4827-9BE4-C66B778FA405}"/>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9753440" y="486437"/>
            <a:ext cx="1482832" cy="1482832"/>
          </a:xfrm>
          <a:prstGeom prst="rect">
            <a:avLst/>
          </a:prstGeom>
        </p:spPr>
      </p:pic>
      <p:pic>
        <p:nvPicPr>
          <p:cNvPr id="23" name="Bild 22" descr="Skicka">
            <a:extLst>
              <a:ext uri="{FF2B5EF4-FFF2-40B4-BE49-F238E27FC236}">
                <a16:creationId xmlns:a16="http://schemas.microsoft.com/office/drawing/2014/main" id="{900980F5-DBD2-4562-9F22-EF4D6F60AC6B}"/>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2163651" y="4670222"/>
            <a:ext cx="1482832" cy="1482832"/>
          </a:xfrm>
          <a:prstGeom prst="rect">
            <a:avLst/>
          </a:prstGeom>
        </p:spPr>
      </p:pic>
      <p:pic>
        <p:nvPicPr>
          <p:cNvPr id="25" name="Bild 24" descr="Låda">
            <a:extLst>
              <a:ext uri="{FF2B5EF4-FFF2-40B4-BE49-F238E27FC236}">
                <a16:creationId xmlns:a16="http://schemas.microsoft.com/office/drawing/2014/main" id="{382E7BAC-1C03-4E1A-BDDC-05535889BACC}"/>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10072900" y="3780108"/>
            <a:ext cx="1482832" cy="1482832"/>
          </a:xfrm>
          <a:prstGeom prst="rect">
            <a:avLst/>
          </a:prstGeom>
        </p:spPr>
      </p:pic>
      <p:pic>
        <p:nvPicPr>
          <p:cNvPr id="27" name="Bild 26" descr="Byggnad">
            <a:extLst>
              <a:ext uri="{FF2B5EF4-FFF2-40B4-BE49-F238E27FC236}">
                <a16:creationId xmlns:a16="http://schemas.microsoft.com/office/drawing/2014/main" id="{E0AED283-0620-439F-80F1-0B5CBC11F6ED}"/>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7234247" y="95809"/>
            <a:ext cx="1325880" cy="1325880"/>
          </a:xfrm>
          <a:prstGeom prst="rect">
            <a:avLst/>
          </a:prstGeom>
        </p:spPr>
      </p:pic>
    </p:spTree>
    <p:extLst>
      <p:ext uri="{BB962C8B-B14F-4D97-AF65-F5344CB8AC3E}">
        <p14:creationId xmlns:p14="http://schemas.microsoft.com/office/powerpoint/2010/main" val="25401391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9E4BD8AB-329F-4AC7-8BDE-4A1B88F134D7}"/>
              </a:ext>
            </a:extLst>
          </p:cNvPr>
          <p:cNvSpPr>
            <a:spLocks noGrp="1"/>
          </p:cNvSpPr>
          <p:nvPr>
            <p:ph type="title"/>
          </p:nvPr>
        </p:nvSpPr>
        <p:spPr>
          <a:xfrm>
            <a:off x="964788" y="804333"/>
            <a:ext cx="3302412" cy="5249334"/>
          </a:xfrm>
        </p:spPr>
        <p:txBody>
          <a:bodyPr>
            <a:normAutofit/>
          </a:bodyPr>
          <a:lstStyle/>
          <a:p>
            <a:pPr algn="r"/>
            <a:r>
              <a:rPr lang="sv-SE">
                <a:solidFill>
                  <a:srgbClr val="FFFFFF"/>
                </a:solidFill>
              </a:rPr>
              <a:t>Övning </a:t>
            </a:r>
          </a:p>
        </p:txBody>
      </p:sp>
      <p:sp>
        <p:nvSpPr>
          <p:cNvPr id="3" name="Platshållare för innehåll 2">
            <a:extLst>
              <a:ext uri="{FF2B5EF4-FFF2-40B4-BE49-F238E27FC236}">
                <a16:creationId xmlns:a16="http://schemas.microsoft.com/office/drawing/2014/main" id="{CCFB4C7D-DE85-46E1-96B5-662059456C01}"/>
              </a:ext>
            </a:extLst>
          </p:cNvPr>
          <p:cNvSpPr>
            <a:spLocks noGrp="1"/>
          </p:cNvSpPr>
          <p:nvPr>
            <p:ph idx="1"/>
          </p:nvPr>
        </p:nvSpPr>
        <p:spPr>
          <a:xfrm>
            <a:off x="5109882" y="804333"/>
            <a:ext cx="6147169" cy="5249334"/>
          </a:xfrm>
        </p:spPr>
        <p:txBody>
          <a:bodyPr anchor="ctr">
            <a:normAutofit/>
          </a:bodyPr>
          <a:lstStyle/>
          <a:p>
            <a:pPr marL="457200" indent="-457200">
              <a:buFont typeface="+mj-lt"/>
              <a:buAutoNum type="arabicPeriod"/>
            </a:pPr>
            <a:r>
              <a:rPr lang="sv-SE" dirty="0"/>
              <a:t>Välj ut en produkt som idag produceras från fossila material (tex bensin, kläder av polyester, plastflaskor, höghus i betong). </a:t>
            </a:r>
          </a:p>
          <a:p>
            <a:pPr marL="457200" indent="-457200">
              <a:buFont typeface="+mj-lt"/>
              <a:buAutoNum type="arabicPeriod"/>
            </a:pPr>
            <a:r>
              <a:rPr lang="sv-SE" dirty="0"/>
              <a:t>Leta efter alternativa sätt att producera den produkten (tex andra material eller tekniker). </a:t>
            </a:r>
          </a:p>
          <a:p>
            <a:pPr marL="457200" indent="-457200">
              <a:buFont typeface="+mj-lt"/>
              <a:buAutoNum type="arabicPeriod"/>
            </a:pPr>
            <a:r>
              <a:rPr lang="sv-SE" dirty="0"/>
              <a:t>Jämför fördelar och nackdelar med de olika alternativen. </a:t>
            </a:r>
          </a:p>
        </p:txBody>
      </p:sp>
    </p:spTree>
    <p:extLst>
      <p:ext uri="{BB962C8B-B14F-4D97-AF65-F5344CB8AC3E}">
        <p14:creationId xmlns:p14="http://schemas.microsoft.com/office/powerpoint/2010/main" val="18334094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DD38279-C3E5-45CF-9A7F-F6C4CA86AF49}"/>
              </a:ext>
            </a:extLst>
          </p:cNvPr>
          <p:cNvSpPr>
            <a:spLocks noGrp="1"/>
          </p:cNvSpPr>
          <p:nvPr>
            <p:ph type="title"/>
          </p:nvPr>
        </p:nvSpPr>
        <p:spPr/>
        <p:txBody>
          <a:bodyPr>
            <a:normAutofit fontScale="90000"/>
          </a:bodyPr>
          <a:lstStyle/>
          <a:p>
            <a:r>
              <a:rPr lang="sv-SE" dirty="0"/>
              <a:t>Genomskinligt trä</a:t>
            </a:r>
            <a:br>
              <a:rPr lang="sv-SE" dirty="0"/>
            </a:br>
            <a:r>
              <a:rPr lang="sv-SE" dirty="0"/>
              <a:t>- ett nytt material från skogen (18:45 – 21:50)</a:t>
            </a:r>
          </a:p>
        </p:txBody>
      </p:sp>
      <p:pic>
        <p:nvPicPr>
          <p:cNvPr id="4" name="Onlinemedia 3" title="Skog fￃﾶr nya fￃﾶrutsￃﾤttningar ￢ﾀﾓ frￃﾥn det gamla till det nya">
            <a:hlinkClick r:id="" action="ppaction://media"/>
            <a:extLst>
              <a:ext uri="{FF2B5EF4-FFF2-40B4-BE49-F238E27FC236}">
                <a16:creationId xmlns:a16="http://schemas.microsoft.com/office/drawing/2014/main" id="{74F19337-348C-4973-84E4-B46A4890235C}"/>
              </a:ext>
            </a:extLst>
          </p:cNvPr>
          <p:cNvPicPr>
            <a:picLocks noGrp="1" noRot="1" noChangeAspect="1"/>
          </p:cNvPicPr>
          <p:nvPr>
            <p:ph idx="1"/>
            <a:videoFile r:link="rId1"/>
          </p:nvPr>
        </p:nvPicPr>
        <p:blipFill>
          <a:blip r:embed="rId4"/>
          <a:stretch>
            <a:fillRect/>
          </a:stretch>
        </p:blipFill>
        <p:spPr>
          <a:xfrm>
            <a:off x="2324100" y="2286000"/>
            <a:ext cx="7119938" cy="4022725"/>
          </a:xfrm>
          <a:prstGeom prst="rect">
            <a:avLst/>
          </a:prstGeom>
        </p:spPr>
      </p:pic>
    </p:spTree>
    <p:extLst>
      <p:ext uri="{BB962C8B-B14F-4D97-AF65-F5344CB8AC3E}">
        <p14:creationId xmlns:p14="http://schemas.microsoft.com/office/powerpoint/2010/main" val="3092262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5" name="Rectangle 9">
            <a:extLst>
              <a:ext uri="{FF2B5EF4-FFF2-40B4-BE49-F238E27FC236}">
                <a16:creationId xmlns:a16="http://schemas.microsoft.com/office/drawing/2014/main" id="{7B2A1016-34C3-4BE4-94F4-F4215EA18E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1">
            <a:extLst>
              <a:ext uri="{FF2B5EF4-FFF2-40B4-BE49-F238E27FC236}">
                <a16:creationId xmlns:a16="http://schemas.microsoft.com/office/drawing/2014/main" id="{4BBFA14D-8E4F-42D4-B5A0-9588A6A454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5" y="321731"/>
            <a:ext cx="11551187" cy="6214535"/>
          </a:xfrm>
          <a:prstGeom prst="rect">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ubrik 3">
            <a:extLst>
              <a:ext uri="{FF2B5EF4-FFF2-40B4-BE49-F238E27FC236}">
                <a16:creationId xmlns:a16="http://schemas.microsoft.com/office/drawing/2014/main" id="{A3238A69-B0E0-4EAB-8CE4-6978B96E26D4}"/>
              </a:ext>
            </a:extLst>
          </p:cNvPr>
          <p:cNvSpPr>
            <a:spLocks noGrp="1"/>
          </p:cNvSpPr>
          <p:nvPr>
            <p:ph type="title"/>
          </p:nvPr>
        </p:nvSpPr>
        <p:spPr>
          <a:xfrm>
            <a:off x="1024129" y="585216"/>
            <a:ext cx="10329671" cy="1499616"/>
          </a:xfrm>
        </p:spPr>
        <p:txBody>
          <a:bodyPr>
            <a:normAutofit/>
          </a:bodyPr>
          <a:lstStyle/>
          <a:p>
            <a:r>
              <a:rPr lang="sv-SE">
                <a:solidFill>
                  <a:srgbClr val="FFFFFF"/>
                </a:solidFill>
              </a:rPr>
              <a:t>Sammanfattning</a:t>
            </a:r>
          </a:p>
        </p:txBody>
      </p:sp>
      <p:cxnSp>
        <p:nvCxnSpPr>
          <p:cNvPr id="14" name="Straight Connector 13">
            <a:extLst>
              <a:ext uri="{FF2B5EF4-FFF2-40B4-BE49-F238E27FC236}">
                <a16:creationId xmlns:a16="http://schemas.microsoft.com/office/drawing/2014/main" id="{610B2B88-1A1B-486B-9366-918FE2E71D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5" name="Platshållare för innehåll 4">
            <a:extLst>
              <a:ext uri="{FF2B5EF4-FFF2-40B4-BE49-F238E27FC236}">
                <a16:creationId xmlns:a16="http://schemas.microsoft.com/office/drawing/2014/main" id="{59F2E858-55ED-454F-A3DB-FA722ABD5B47}"/>
              </a:ext>
            </a:extLst>
          </p:cNvPr>
          <p:cNvSpPr>
            <a:spLocks noGrp="1"/>
          </p:cNvSpPr>
          <p:nvPr>
            <p:ph idx="1"/>
          </p:nvPr>
        </p:nvSpPr>
        <p:spPr>
          <a:xfrm>
            <a:off x="1024129" y="2286000"/>
            <a:ext cx="10329671" cy="3862971"/>
          </a:xfrm>
        </p:spPr>
        <p:txBody>
          <a:bodyPr>
            <a:normAutofit/>
          </a:bodyPr>
          <a:lstStyle/>
          <a:p>
            <a:r>
              <a:rPr lang="sv-SE" sz="1900">
                <a:solidFill>
                  <a:srgbClr val="FFFFFF"/>
                </a:solidFill>
              </a:rPr>
              <a:t>Skogen har upp tar upp ca 25% av våra globala utsläpp och mer än 80% av våra utsläpp i Sverige. </a:t>
            </a:r>
          </a:p>
          <a:p>
            <a:r>
              <a:rPr lang="sv-SE" sz="1900">
                <a:solidFill>
                  <a:srgbClr val="FFFFFF"/>
                </a:solidFill>
              </a:rPr>
              <a:t>För att blir fossilfria och klimatneutrala behöver vi minska vår användning av fossila material och bränslen. Där kan skogen vara en förnyelsebar ersättare. Skogen räcker dock inte till att ersätta allt, så vi kommer att få prioritera vad vi vill använda skogen till. </a:t>
            </a:r>
          </a:p>
          <a:p>
            <a:r>
              <a:rPr lang="sv-SE" sz="1900">
                <a:solidFill>
                  <a:srgbClr val="FFFFFF"/>
                </a:solidFill>
              </a:rPr>
              <a:t>När skogen växer, så binder den koldioxid och bromsar därmed klimatförändringarna, så ju mer skog vi har, desto mindre koldioxid har vi i atmosfären. </a:t>
            </a:r>
          </a:p>
          <a:p>
            <a:r>
              <a:rPr lang="sv-SE" sz="1900">
                <a:solidFill>
                  <a:srgbClr val="FFFFFF"/>
                </a:solidFill>
              </a:rPr>
              <a:t>En viktig politiskt fråga är därför: hur gör vi bäst avvägningarna mellan skogens förmåga att ersätta fossila produkter och bränslen samt skogens förmåga att binda koldioxid? Vad är egentligen viktigast för att bromsa klimatförändringarna? Eller kan vi få båda?</a:t>
            </a:r>
          </a:p>
          <a:p>
            <a:r>
              <a:rPr lang="sv-SE" sz="1900">
                <a:solidFill>
                  <a:srgbClr val="FFFFFF"/>
                </a:solidFill>
              </a:rPr>
              <a:t>Olika produkter har olika stor klimatpåverkan beroende på deras livslängd och hur de produceras. Vilka produkter är viktigast att producera från skogen?  </a:t>
            </a:r>
          </a:p>
        </p:txBody>
      </p:sp>
    </p:spTree>
    <p:extLst>
      <p:ext uri="{BB962C8B-B14F-4D97-AF65-F5344CB8AC3E}">
        <p14:creationId xmlns:p14="http://schemas.microsoft.com/office/powerpoint/2010/main" val="4001985406"/>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8C667B7-7B29-4E20-8E44-64B2B3C54FCA}"/>
              </a:ext>
            </a:extLst>
          </p:cNvPr>
          <p:cNvSpPr>
            <a:spLocks noGrp="1"/>
          </p:cNvSpPr>
          <p:nvPr>
            <p:ph type="title"/>
          </p:nvPr>
        </p:nvSpPr>
        <p:spPr/>
        <p:txBody>
          <a:bodyPr/>
          <a:lstStyle/>
          <a:p>
            <a:r>
              <a:rPr lang="sv-SE" dirty="0"/>
              <a:t>Mer info om skogens olika roller i klimatfrågan</a:t>
            </a:r>
          </a:p>
        </p:txBody>
      </p:sp>
      <p:sp>
        <p:nvSpPr>
          <p:cNvPr id="3" name="Platshållare för innehåll 2">
            <a:extLst>
              <a:ext uri="{FF2B5EF4-FFF2-40B4-BE49-F238E27FC236}">
                <a16:creationId xmlns:a16="http://schemas.microsoft.com/office/drawing/2014/main" id="{FB63D737-9384-4CC4-94BB-7F868C9E0EE9}"/>
              </a:ext>
            </a:extLst>
          </p:cNvPr>
          <p:cNvSpPr>
            <a:spLocks noGrp="1"/>
          </p:cNvSpPr>
          <p:nvPr>
            <p:ph idx="1"/>
          </p:nvPr>
        </p:nvSpPr>
        <p:spPr/>
        <p:txBody>
          <a:bodyPr>
            <a:normAutofit fontScale="92500" lnSpcReduction="10000"/>
          </a:bodyPr>
          <a:lstStyle/>
          <a:p>
            <a:r>
              <a:rPr lang="sv-SE" sz="2400" dirty="0"/>
              <a:t>Lästips: </a:t>
            </a:r>
          </a:p>
          <a:p>
            <a:r>
              <a:rPr lang="sv-SE" sz="2400" dirty="0"/>
              <a:t>”Räcker skogen till?” (Skog &amp; Framtid Nr 1 2018) </a:t>
            </a:r>
            <a:r>
              <a:rPr lang="sv-SE" sz="2400" u="sng" dirty="0">
                <a:hlinkClick r:id="rId3"/>
              </a:rPr>
              <a:t>https://www.slu.se/globalassets/ew/org/centrb/f-for/pdf/skog-och-framtid-1-2018.pdf</a:t>
            </a:r>
            <a:r>
              <a:rPr lang="sv-SE" sz="2400" dirty="0"/>
              <a:t> </a:t>
            </a:r>
          </a:p>
          <a:p>
            <a:r>
              <a:rPr lang="sv-SE" sz="2400" dirty="0"/>
              <a:t>”Skogen räcker inte – hur ska vi prioritera?” </a:t>
            </a:r>
            <a:r>
              <a:rPr lang="sv-SE" sz="2400" u="sng" dirty="0">
                <a:hlinkClick r:id="rId4"/>
              </a:rPr>
              <a:t>https://www.slu.se/ew-nyheter/2020/6/skogen-racker-inte---hur-ska-vi-prioritera/</a:t>
            </a:r>
            <a:r>
              <a:rPr lang="sv-SE" sz="2400" dirty="0"/>
              <a:t> </a:t>
            </a:r>
          </a:p>
          <a:p>
            <a:endParaRPr lang="sv-SE" sz="2400" dirty="0"/>
          </a:p>
          <a:p>
            <a:r>
              <a:rPr lang="sv-SE" sz="2400" dirty="0"/>
              <a:t>Youtube: </a:t>
            </a:r>
          </a:p>
          <a:p>
            <a:r>
              <a:rPr lang="sv-SE" sz="2400" dirty="0"/>
              <a:t>”Skogen – räcker den?” </a:t>
            </a:r>
            <a:r>
              <a:rPr lang="sv-SE" sz="2400" u="sng" dirty="0">
                <a:hlinkClick r:id="rId5"/>
              </a:rPr>
              <a:t>https://youtu.be/kPt-nCuuaGw</a:t>
            </a:r>
            <a:r>
              <a:rPr lang="sv-SE" sz="2400" dirty="0"/>
              <a:t> </a:t>
            </a:r>
          </a:p>
          <a:p>
            <a:r>
              <a:rPr lang="sv-SE" sz="2400" dirty="0"/>
              <a:t>”Skogens roll i det nya klimatet” </a:t>
            </a:r>
            <a:r>
              <a:rPr lang="sv-SE" sz="2400" dirty="0">
                <a:hlinkClick r:id="rId6"/>
              </a:rPr>
              <a:t>https://youtu.be/riEiuL6ccPA</a:t>
            </a:r>
            <a:r>
              <a:rPr lang="sv-SE" sz="2400" dirty="0"/>
              <a:t> </a:t>
            </a:r>
          </a:p>
          <a:p>
            <a:endParaRPr lang="sv-SE" dirty="0"/>
          </a:p>
        </p:txBody>
      </p:sp>
    </p:spTree>
    <p:extLst>
      <p:ext uri="{BB962C8B-B14F-4D97-AF65-F5344CB8AC3E}">
        <p14:creationId xmlns:p14="http://schemas.microsoft.com/office/powerpoint/2010/main" val="656894091"/>
      </p:ext>
    </p:extLst>
  </p:cSld>
  <p:clrMapOvr>
    <a:masterClrMapping/>
  </p:clrMapOvr>
</p:sld>
</file>

<file path=ppt/theme/_rels/theme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image" Target="../media/image12.jpeg"/></Relationships>
</file>

<file path=ppt/theme/theme1.xml><?xml version="1.0" encoding="utf-8"?>
<a:theme xmlns:a="http://schemas.openxmlformats.org/drawingml/2006/main" name="SLU mallsidor">
  <a:themeElements>
    <a:clrScheme name="SLU">
      <a:dk1>
        <a:sysClr val="windowText" lastClr="000000"/>
      </a:dk1>
      <a:lt1>
        <a:sysClr val="window" lastClr="FFFFFF"/>
      </a:lt1>
      <a:dk2>
        <a:srgbClr val="FFB81C"/>
      </a:dk2>
      <a:lt2>
        <a:srgbClr val="79863C"/>
      </a:lt2>
      <a:accent1>
        <a:srgbClr val="154734"/>
      </a:accent1>
      <a:accent2>
        <a:srgbClr val="509E2F"/>
      </a:accent2>
      <a:accent3>
        <a:srgbClr val="C4D600"/>
      </a:accent3>
      <a:accent4>
        <a:srgbClr val="007681"/>
      </a:accent4>
      <a:accent5>
        <a:srgbClr val="CE0037"/>
      </a:accent5>
      <a:accent6>
        <a:srgbClr val="672146"/>
      </a:accent6>
      <a:hlink>
        <a:srgbClr val="000000"/>
      </a:hlink>
      <a:folHlink>
        <a:srgbClr val="000000"/>
      </a:folHlink>
    </a:clrScheme>
    <a:fontScheme name="SLU">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z="2400"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lnSpc>
            <a:spcPts val="3000"/>
          </a:lnSpc>
          <a:defRPr sz="2400" smtClean="0"/>
        </a:defPPr>
      </a:lstStyle>
    </a:txDef>
  </a:objectDefaults>
  <a:extraClrSchemeLst/>
  <a:extLst>
    <a:ext uri="{05A4C25C-085E-4340-85A3-A5531E510DB2}">
      <thm15:themeFamily xmlns:thm15="http://schemas.microsoft.com/office/thememl/2012/main" name="SLU ppt mall_16x9_Svensk_20190503.potx" id="{2B56E94F-9344-4C56-94FD-10E69C0FE173}" vid="{DFDB6864-2271-4AB5-9124-2E6B5F4FA07C}"/>
    </a:ext>
  </a:extLst>
</a:theme>
</file>

<file path=ppt/theme/theme2.xml><?xml version="1.0" encoding="utf-8"?>
<a:theme xmlns:a="http://schemas.openxmlformats.org/drawingml/2006/main" name="Integral">
  <a:themeElements>
    <a:clrScheme name="Integral">
      <a:dk1>
        <a:srgbClr val="2E2B21"/>
      </a:dk1>
      <a:lt1>
        <a:srgbClr val="FFFFFF"/>
      </a:lt1>
      <a:dk2>
        <a:srgbClr val="605B4F"/>
      </a:dk2>
      <a:lt2>
        <a:srgbClr val="D8D6BE"/>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195</TotalTime>
  <Words>4209</Words>
  <Application>Microsoft Office PowerPoint</Application>
  <PresentationFormat>Bredbild</PresentationFormat>
  <Paragraphs>270</Paragraphs>
  <Slides>25</Slides>
  <Notes>25</Notes>
  <HiddenSlides>0</HiddenSlides>
  <MMClips>1</MMClips>
  <ScaleCrop>false</ScaleCrop>
  <HeadingPairs>
    <vt:vector size="6" baseType="variant">
      <vt:variant>
        <vt:lpstr>Använt teckensnitt</vt:lpstr>
      </vt:variant>
      <vt:variant>
        <vt:i4>5</vt:i4>
      </vt:variant>
      <vt:variant>
        <vt:lpstr>Tema</vt:lpstr>
      </vt:variant>
      <vt:variant>
        <vt:i4>2</vt:i4>
      </vt:variant>
      <vt:variant>
        <vt:lpstr>Bildrubriker</vt:lpstr>
      </vt:variant>
      <vt:variant>
        <vt:i4>25</vt:i4>
      </vt:variant>
    </vt:vector>
  </HeadingPairs>
  <TitlesOfParts>
    <vt:vector size="32" baseType="lpstr">
      <vt:lpstr>Arial</vt:lpstr>
      <vt:lpstr>Calibri</vt:lpstr>
      <vt:lpstr>Tw Cen MT</vt:lpstr>
      <vt:lpstr>Tw Cen MT Condensed</vt:lpstr>
      <vt:lpstr>Wingdings 3</vt:lpstr>
      <vt:lpstr>SLU mallsidor</vt:lpstr>
      <vt:lpstr>Integral</vt:lpstr>
      <vt:lpstr>Fossilfrihet och bromsade klimatförändringar</vt:lpstr>
      <vt:lpstr>Innehåll</vt:lpstr>
      <vt:lpstr>Vilka är våra utsläpp av växthusgaser globalt? </vt:lpstr>
      <vt:lpstr>Vilka är våra upptag av växthusgaser globalt? </vt:lpstr>
      <vt:lpstr>Våra globala utsläpp och upptag av växthusgaser</vt:lpstr>
      <vt:lpstr>Avskogning, beskogning eller skogsbruk?</vt:lpstr>
      <vt:lpstr>Avskogning, beskogning och skogsbruk</vt:lpstr>
      <vt:lpstr>Avskogning, beskogning och skogsbruk</vt:lpstr>
      <vt:lpstr>Avskogning, beskogning och skogsbruk</vt:lpstr>
      <vt:lpstr>Avskogning, beskogning och skogsbruk</vt:lpstr>
      <vt:lpstr>Avskogning och beskogning globalt</vt:lpstr>
      <vt:lpstr>PowerPoint-presentation</vt:lpstr>
      <vt:lpstr>Övning</vt:lpstr>
      <vt:lpstr> Utsläpp och upptag av växthusgaser i Sverige 1990-2017</vt:lpstr>
      <vt:lpstr> Utsläpp och upptag av växthusgaser i Sverige 1990-2017</vt:lpstr>
      <vt:lpstr>Fossilfritt Sverige år 2045  </vt:lpstr>
      <vt:lpstr>PowerPoint-presentation</vt:lpstr>
      <vt:lpstr>Övning</vt:lpstr>
      <vt:lpstr> Utsläpp och upptag av växthusgaser i Sverige 1990-2017</vt:lpstr>
      <vt:lpstr>Skogens upptag och utsläpp av  koldioxid i Sverige</vt:lpstr>
      <vt:lpstr>Vilka produkter är Det mest klimatssmart  att använda skogen till? </vt:lpstr>
      <vt:lpstr>Övning </vt:lpstr>
      <vt:lpstr>Genomskinligt trä - ett nytt material från skogen (18:45 – 21:50)</vt:lpstr>
      <vt:lpstr>Sammanfattning</vt:lpstr>
      <vt:lpstr>Mer info om skogens olika roller i klimatfrågan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Fossilfrihet och skogens olika roller I klimatfrågan</dc:title>
  <dc:creator>Isabella Hallberg Sramek</dc:creator>
  <cp:lastModifiedBy>Isabella Hallberg Sramek</cp:lastModifiedBy>
  <cp:revision>27</cp:revision>
  <cp:lastPrinted>2020-12-14T16:52:01Z</cp:lastPrinted>
  <dcterms:created xsi:type="dcterms:W3CDTF">2020-12-14T16:06:06Z</dcterms:created>
  <dcterms:modified xsi:type="dcterms:W3CDTF">2021-02-16T16:11:04Z</dcterms:modified>
</cp:coreProperties>
</file>